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5" r:id="rId3"/>
  </p:sldMasterIdLst>
  <p:notesMasterIdLst>
    <p:notesMasterId r:id="rId16"/>
  </p:notesMasterIdLst>
  <p:sldIdLst>
    <p:sldId id="636" r:id="rId4"/>
    <p:sldId id="330" r:id="rId5"/>
    <p:sldId id="265" r:id="rId6"/>
    <p:sldId id="323" r:id="rId7"/>
    <p:sldId id="276" r:id="rId8"/>
    <p:sldId id="327" r:id="rId9"/>
    <p:sldId id="328" r:id="rId10"/>
    <p:sldId id="329" r:id="rId11"/>
    <p:sldId id="326" r:id="rId12"/>
    <p:sldId id="324" r:id="rId13"/>
    <p:sldId id="325" r:id="rId14"/>
    <p:sldId id="3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DA097-13EA-4BB4-B479-437ED5EE725E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41615-4E2C-48C4-9DBD-CBB150ED8D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74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93692-5068-ED4F-BD0A-E4468C9A57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74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93692-5068-ED4F-BD0A-E4468C9A57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743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93692-5068-ED4F-BD0A-E4468C9A57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630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93692-5068-ED4F-BD0A-E4468C9A57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40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93692-5068-ED4F-BD0A-E4468C9A57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84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93692-5068-ED4F-BD0A-E4468C9A57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090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93692-5068-ED4F-BD0A-E4468C9A57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37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93692-5068-ED4F-BD0A-E4468C9A57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255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93692-5068-ED4F-BD0A-E4468C9A57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389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93692-5068-ED4F-BD0A-E4468C9A57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308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93692-5068-ED4F-BD0A-E4468C9A57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23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w.Clark@nelep.co.uk" TargetMode="External"/><Relationship Id="rId7" Type="http://schemas.openxmlformats.org/officeDocument/2006/relationships/hyperlink" Target="mailto:Katie.Privett@businessinspiredgrowth.com" TargetMode="Externa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hyperlink" Target="mailto:Nadia.McPherson@westyorks-ca.gov.uk" TargetMode="External"/><Relationship Id="rId5" Type="http://schemas.openxmlformats.org/officeDocument/2006/relationships/hyperlink" Target="mailto:Alan.millar@teesvalley-ca.gov.uk" TargetMode="External"/><Relationship Id="rId4" Type="http://schemas.openxmlformats.org/officeDocument/2006/relationships/hyperlink" Target="mailto:Colin.Blackburn@SheffieldCityRegion.org.uk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265819-0944-8446-9966-882988A05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2" y="2345167"/>
            <a:ext cx="10658475" cy="860612"/>
          </a:xfrm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3317390"/>
            <a:ext cx="10658474" cy="194041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626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7FD97-23FE-0945-A8C2-CE28A214F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628775"/>
            <a:ext cx="5258117" cy="1439546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3068322"/>
            <a:ext cx="5258118" cy="216090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66DDEF-D4E1-7041-B7B2-5B9138C080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6763" y="6036383"/>
            <a:ext cx="2520000" cy="400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2706FC-5F8E-5A4C-8E9F-90AECBBE449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1452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888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98" y="800100"/>
            <a:ext cx="5938838" cy="828675"/>
          </a:xfrm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4361815"/>
            <a:ext cx="5938838" cy="167456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4479F-C610-DD4E-BED7-8465CDF32C8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808B6A-4384-EE4C-8767-4D827CF6A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05237" y="6036384"/>
            <a:ext cx="2520000" cy="400312"/>
          </a:xfrm>
          <a:prstGeom prst="rect">
            <a:avLst/>
          </a:prstGeom>
        </p:spPr>
      </p:pic>
      <p:pic>
        <p:nvPicPr>
          <p:cNvPr id="25" name="Picture 24" descr="Map">
            <a:extLst>
              <a:ext uri="{FF2B5EF4-FFF2-40B4-BE49-F238E27FC236}">
                <a16:creationId xmlns:a16="http://schemas.microsoft.com/office/drawing/2014/main" id="{7DD11878-257A-2C41-8512-978E66FC60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9657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1037BE-A352-8549-B028-894FF46C81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381259" y="1924559"/>
            <a:ext cx="4382062" cy="21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53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800100"/>
            <a:ext cx="10658474" cy="828675"/>
          </a:xfrm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1628775"/>
            <a:ext cx="10658476" cy="4003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4479F-C610-DD4E-BED7-8465CDF32C8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808B6A-4384-EE4C-8767-4D827CF6A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905237" y="6036384"/>
            <a:ext cx="2520000" cy="40031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B668C4A-F552-234F-B0B5-B994C9053883}"/>
              </a:ext>
            </a:extLst>
          </p:cNvPr>
          <p:cNvGrpSpPr/>
          <p:nvPr userDrawn="1"/>
        </p:nvGrpSpPr>
        <p:grpSpPr>
          <a:xfrm>
            <a:off x="1805167" y="2287567"/>
            <a:ext cx="8581666" cy="3269009"/>
            <a:chOff x="1668639" y="2423631"/>
            <a:chExt cx="8581666" cy="3269009"/>
          </a:xfrm>
        </p:grpSpPr>
        <p:pic>
          <p:nvPicPr>
            <p:cNvPr id="5" name="Picture 4" descr="Logo, North Easy Local Enterprise Partnership">
              <a:extLst>
                <a:ext uri="{FF2B5EF4-FFF2-40B4-BE49-F238E27FC236}">
                  <a16:creationId xmlns:a16="http://schemas.microsoft.com/office/drawing/2014/main" id="{97363F1A-4B20-AA4D-87A3-97EE2C04C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984934" y="4299590"/>
              <a:ext cx="2286618" cy="85427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932A9B-7733-4B41-9DDB-A442F2C94F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8370324" y="4228620"/>
              <a:ext cx="1234184" cy="1136669"/>
            </a:xfrm>
            <a:prstGeom prst="rect">
              <a:avLst/>
            </a:prstGeom>
          </p:spPr>
        </p:pic>
        <p:pic>
          <p:nvPicPr>
            <p:cNvPr id="14" name="Picture 13" descr="Logo, Tees Valley Combined Authority, Tees Valley Major">
              <a:extLst>
                <a:ext uri="{FF2B5EF4-FFF2-40B4-BE49-F238E27FC236}">
                  <a16:creationId xmlns:a16="http://schemas.microsoft.com/office/drawing/2014/main" id="{1CB4192A-89A1-4647-876B-A00DAE05B5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844649" y="2423631"/>
              <a:ext cx="2405656" cy="1777578"/>
            </a:xfrm>
            <a:prstGeom prst="rect">
              <a:avLst/>
            </a:prstGeom>
          </p:spPr>
        </p:pic>
        <p:pic>
          <p:nvPicPr>
            <p:cNvPr id="16" name="Picture 15" descr="Logo, West Yorkshire Combined Authority">
              <a:extLst>
                <a:ext uri="{FF2B5EF4-FFF2-40B4-BE49-F238E27FC236}">
                  <a16:creationId xmlns:a16="http://schemas.microsoft.com/office/drawing/2014/main" id="{7B87BF94-94B1-1447-BE31-A9F66871D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426382" y="2886451"/>
              <a:ext cx="1403721" cy="880767"/>
            </a:xfrm>
            <a:prstGeom prst="rect">
              <a:avLst/>
            </a:prstGeom>
          </p:spPr>
        </p:pic>
        <p:pic>
          <p:nvPicPr>
            <p:cNvPr id="18" name="Picture 17" descr="Logo, York &amp; North Yorkshire Local Enterprise Partnership">
              <a:extLst>
                <a:ext uri="{FF2B5EF4-FFF2-40B4-BE49-F238E27FC236}">
                  <a16:creationId xmlns:a16="http://schemas.microsoft.com/office/drawing/2014/main" id="{87D819D8-4A92-EA44-9287-C60263DC3E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668639" y="3750825"/>
              <a:ext cx="2743199" cy="1941815"/>
            </a:xfrm>
            <a:prstGeom prst="rect">
              <a:avLst/>
            </a:prstGeom>
          </p:spPr>
        </p:pic>
        <p:pic>
          <p:nvPicPr>
            <p:cNvPr id="20" name="Picture 19" descr="Logo, Hull and East Yorkshire Local Enterprise Partnership">
              <a:extLst>
                <a:ext uri="{FF2B5EF4-FFF2-40B4-BE49-F238E27FC236}">
                  <a16:creationId xmlns:a16="http://schemas.microsoft.com/office/drawing/2014/main" id="{59457884-0F17-8F43-BC67-96B93CD6E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941695" y="2875162"/>
              <a:ext cx="2242513" cy="903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36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628774"/>
            <a:ext cx="5258117" cy="1735863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3429000"/>
            <a:ext cx="5258118" cy="23237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4479F-C610-DD4E-BED7-8465CDF32C8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71F11D5-2F28-5E4D-8942-D389D054C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3" y="6036384"/>
            <a:ext cx="2520000" cy="400313"/>
          </a:xfrm>
          <a:prstGeom prst="rect">
            <a:avLst/>
          </a:prstGeom>
        </p:spPr>
      </p:pic>
      <p:pic>
        <p:nvPicPr>
          <p:cNvPr id="12" name="Picture 11" descr="A picture containing wind turbine, outdoor object, clouds">
            <a:extLst>
              <a:ext uri="{FF2B5EF4-FFF2-40B4-BE49-F238E27FC236}">
                <a16:creationId xmlns:a16="http://schemas.microsoft.com/office/drawing/2014/main" id="{476805E3-F7A9-0045-A3EE-76D392E1ED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100" y="2476500"/>
            <a:ext cx="66929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41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66EA62-D999-E046-9FB5-F25DE2937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628775"/>
            <a:ext cx="5258117" cy="1439546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3068322"/>
            <a:ext cx="5258118" cy="216090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15" name="Picture 1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D536E698-C8AD-8142-999A-5E00704C9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3" y="6036383"/>
            <a:ext cx="2520000" cy="400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24479F-C610-DD4E-BED7-8465CDF32C8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4679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aerial view of a port">
            <a:extLst>
              <a:ext uri="{FF2B5EF4-FFF2-40B4-BE49-F238E27FC236}">
                <a16:creationId xmlns:a16="http://schemas.microsoft.com/office/drawing/2014/main" id="{4D38FF4E-3280-5D4C-B370-B2E3E3855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628775"/>
            <a:ext cx="5258117" cy="1439546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3068322"/>
            <a:ext cx="5258118" cy="216090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066DDEF-D4E1-7041-B7B2-5B9138C080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3" y="6036383"/>
            <a:ext cx="2520000" cy="400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5DF9BE-1323-0547-928A-B03C2BAC611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04951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of a rural scene&#10;">
            <a:extLst>
              <a:ext uri="{FF2B5EF4-FFF2-40B4-BE49-F238E27FC236}">
                <a16:creationId xmlns:a16="http://schemas.microsoft.com/office/drawing/2014/main" id="{4A549B0C-B2ED-E44E-BCC7-DD392E621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628775"/>
            <a:ext cx="5258117" cy="1439546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3068322"/>
            <a:ext cx="5258118" cy="216090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066DDEF-D4E1-7041-B7B2-5B9138C080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3" y="6036383"/>
            <a:ext cx="2520000" cy="400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C768BB-EB3D-0A49-B798-3F48F900D0C8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7580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77FD97-23FE-0945-A8C2-CE28A214F7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628775"/>
            <a:ext cx="5258117" cy="1439546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3068322"/>
            <a:ext cx="5258118" cy="216090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066DDEF-D4E1-7041-B7B2-5B9138C080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3" y="6036383"/>
            <a:ext cx="2520000" cy="4003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2706FC-5F8E-5A4C-8E9F-90AECBBE449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27282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84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2" y="1628775"/>
            <a:ext cx="10658475" cy="828675"/>
          </a:xfrm>
        </p:spPr>
        <p:txBody>
          <a:bodyPr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2616656"/>
            <a:ext cx="10658474" cy="7615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F83FAC-E4E7-EA41-96F2-11C78EA72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70630"/>
            <a:ext cx="121920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19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98" y="800100"/>
            <a:ext cx="5938838" cy="828675"/>
          </a:xfrm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4361815"/>
            <a:ext cx="5938838" cy="167456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4479F-C610-DD4E-BED7-8465CDF32C8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5808B6A-4384-EE4C-8767-4D827CF6A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237" y="6036384"/>
            <a:ext cx="2520000" cy="400313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427FD3D7-4B44-ADFD-3172-44BB09F1E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8" y="1932157"/>
            <a:ext cx="4876800" cy="2133600"/>
          </a:xfrm>
          <a:prstGeom prst="rect">
            <a:avLst/>
          </a:prstGeom>
        </p:spPr>
      </p:pic>
      <p:pic>
        <p:nvPicPr>
          <p:cNvPr id="10" name="Picture 9" descr="A map of different colored regions&#10;&#10;Description automatically generated">
            <a:extLst>
              <a:ext uri="{FF2B5EF4-FFF2-40B4-BE49-F238E27FC236}">
                <a16:creationId xmlns:a16="http://schemas.microsoft.com/office/drawing/2014/main" id="{23C08749-FFF1-36B5-BD60-0325EBD56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65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28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800100"/>
            <a:ext cx="10658474" cy="828675"/>
          </a:xfrm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1628775"/>
            <a:ext cx="10658476" cy="4003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4479F-C610-DD4E-BED7-8465CDF32C8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5808B6A-4384-EE4C-8767-4D827CF6A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237" y="6036384"/>
            <a:ext cx="2520000" cy="400313"/>
          </a:xfrm>
          <a:prstGeom prst="rect">
            <a:avLst/>
          </a:prstGeom>
        </p:spPr>
      </p:pic>
      <p:pic>
        <p:nvPicPr>
          <p:cNvPr id="14" name="Picture 13" descr="A few logos of different brands&#10;&#10;Description automatically generated with medium confidence">
            <a:extLst>
              <a:ext uri="{FF2B5EF4-FFF2-40B4-BE49-F238E27FC236}">
                <a16:creationId xmlns:a16="http://schemas.microsoft.com/office/drawing/2014/main" id="{AB0FD2AF-6188-F559-E4DD-C08FA5F7B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045" y="2580640"/>
            <a:ext cx="7961910" cy="270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90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800100"/>
            <a:ext cx="10658474" cy="828675"/>
          </a:xfrm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1628775"/>
            <a:ext cx="10658476" cy="4003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4479F-C610-DD4E-BED7-8465CDF32C8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5808B6A-4384-EE4C-8767-4D827CF6A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237" y="6036384"/>
            <a:ext cx="2520000" cy="40031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9D224FF-D9EF-EA4E-B7EF-47D20F218ED9}"/>
              </a:ext>
            </a:extLst>
          </p:cNvPr>
          <p:cNvSpPr txBox="1">
            <a:spLocks/>
          </p:cNvSpPr>
          <p:nvPr userDrawn="1"/>
        </p:nvSpPr>
        <p:spPr>
          <a:xfrm>
            <a:off x="766762" y="2759303"/>
            <a:ext cx="10658476" cy="31842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tabLst>
                <a:tab pos="3235325" algn="l"/>
                <a:tab pos="5018088" algn="l"/>
              </a:tabLst>
            </a:pPr>
            <a:r>
              <a:rPr lang="en-GB" sz="1600" b="1" i="0" u="none" strike="noStrike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Tees Valley Combined Authority</a:t>
            </a:r>
            <a:r>
              <a:rPr lang="en-GB" sz="1600" b="0" i="0" u="none" strike="noStrike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	Cavendish House Prince's Wharf, </a:t>
            </a:r>
            <a:r>
              <a:rPr lang="en-GB" sz="1600" b="0" i="0" u="none" strike="noStrike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Stockton-On-Tees</a:t>
            </a:r>
            <a:r>
              <a:rPr lang="en-GB" sz="1600" b="0" i="0" u="none" strike="noStrike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 TS17 6QY</a:t>
            </a:r>
            <a:br>
              <a:rPr lang="en-GB" sz="1600" b="0" i="0" u="none" strike="noStrike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600" b="0" i="0" u="none" strike="noStrike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	01642 524400</a:t>
            </a:r>
          </a:p>
          <a:p>
            <a:pPr marL="0" indent="0">
              <a:lnSpc>
                <a:spcPts val="2000"/>
              </a:lnSpc>
              <a:tabLst>
                <a:tab pos="3235325" algn="l"/>
                <a:tab pos="5018088" algn="l"/>
              </a:tabLst>
            </a:pPr>
            <a:r>
              <a:rPr lang="en-GB" sz="16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Hull and East Yorkshire LEP</a:t>
            </a:r>
            <a:r>
              <a:rPr lang="en-GB"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	new starter next week - just waiting for the email, will forward asap</a:t>
            </a:r>
          </a:p>
          <a:p>
            <a:pPr marL="0" indent="0">
              <a:lnSpc>
                <a:spcPts val="2000"/>
              </a:lnSpc>
              <a:tabLst>
                <a:tab pos="3235325" algn="l"/>
                <a:tab pos="5018088" algn="l"/>
              </a:tabLst>
            </a:pPr>
            <a:r>
              <a:rPr lang="en-GB" sz="16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North East LEP</a:t>
            </a:r>
            <a:r>
              <a:rPr lang="en-GB"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	Andrew Clark 	</a:t>
            </a:r>
            <a:r>
              <a:rPr lang="en-GB" sz="1600" u="none" strike="noStrike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  <a:hlinkClick r:id="rId3" tooltip="mailto:Andrew.Clark@nelep.co.uk"/>
              </a:rPr>
              <a:t>Andrew.Clark@nelep.co.uk</a:t>
            </a:r>
            <a:endParaRPr lang="en-GB" sz="1600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lnSpc>
                <a:spcPts val="2000"/>
              </a:lnSpc>
              <a:tabLst>
                <a:tab pos="3235325" algn="l"/>
                <a:tab pos="5018088" algn="l"/>
              </a:tabLst>
            </a:pPr>
            <a:r>
              <a:rPr lang="en-GB" sz="16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Sheffield City Region</a:t>
            </a:r>
            <a:r>
              <a:rPr lang="en-GB"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	Colin Blackburn 	</a:t>
            </a:r>
            <a:r>
              <a:rPr lang="en-GB" sz="1600" u="none" strike="noStrike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  <a:hlinkClick r:id="rId4" tooltip="mailto:Colin.Blackburn@SheffieldCityRegion.org.uk"/>
              </a:rPr>
              <a:t>Colin.Blackburn@SheffieldCityRegion.org.uk</a:t>
            </a:r>
            <a:endParaRPr lang="en-GB" sz="1600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lnSpc>
                <a:spcPts val="2000"/>
              </a:lnSpc>
              <a:tabLst>
                <a:tab pos="3235325" algn="l"/>
                <a:tab pos="5018088" algn="l"/>
              </a:tabLst>
            </a:pPr>
            <a:r>
              <a:rPr lang="en-GB" sz="16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Tees Valley LEP</a:t>
            </a:r>
            <a:r>
              <a:rPr lang="en-GB"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	Alan Millar	</a:t>
            </a:r>
            <a:r>
              <a:rPr lang="en-GB" sz="1600" u="none" strike="noStrike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  <a:hlinkClick r:id="rId5" tooltip="mailto:Alan.millar@teesvalley-ca.gov.uk"/>
              </a:rPr>
              <a:t>Alan.millar@teesvalley-ca.gov.uk</a:t>
            </a:r>
            <a:endParaRPr lang="en-GB" sz="1600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lnSpc>
                <a:spcPts val="2000"/>
              </a:lnSpc>
              <a:tabLst>
                <a:tab pos="3235325" algn="l"/>
                <a:tab pos="5018088" algn="l"/>
              </a:tabLst>
            </a:pPr>
            <a:r>
              <a:rPr lang="en-GB" sz="16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West Yorkshire CA</a:t>
            </a:r>
            <a:r>
              <a:rPr lang="en-GB"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	Nadia McPherson	</a:t>
            </a:r>
            <a:r>
              <a:rPr lang="en-GB" sz="1600" u="none" strike="noStrike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Nadia.McPherson@westyorks-ca.gov.uk</a:t>
            </a:r>
            <a:endParaRPr lang="en-GB" sz="1600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lnSpc>
                <a:spcPts val="2000"/>
              </a:lnSpc>
              <a:tabLst>
                <a:tab pos="3235325" algn="l"/>
                <a:tab pos="5018088" algn="l"/>
              </a:tabLst>
            </a:pPr>
            <a:r>
              <a:rPr lang="en-GB" sz="16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York and North Yorkshire LEP</a:t>
            </a:r>
            <a:r>
              <a:rPr lang="en-GB"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	Katie </a:t>
            </a:r>
            <a:r>
              <a:rPr lang="en-GB" sz="1600" kern="1200" err="1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Privett</a:t>
            </a:r>
            <a:r>
              <a:rPr lang="en-GB" sz="1600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GB" sz="1600" u="none" strike="noStrike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  <a:hlinkClick r:id="rId7" tooltip="mailto:Katie.Privett@businessinspiredgrowth.com"/>
              </a:rPr>
              <a:t>Katie.Privett@businessinspiredgrowth.com</a:t>
            </a:r>
            <a:endParaRPr lang="en-GB" sz="1600" u="none" kern="1200">
              <a:solidFill>
                <a:schemeClr val="tx2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tabLst>
                <a:tab pos="3194050" algn="l"/>
              </a:tabLst>
            </a:pPr>
            <a:endParaRPr lang="en-GB" sz="1600" u="none"/>
          </a:p>
        </p:txBody>
      </p:sp>
    </p:spTree>
    <p:extLst>
      <p:ext uri="{BB962C8B-B14F-4D97-AF65-F5344CB8AC3E}">
        <p14:creationId xmlns:p14="http://schemas.microsoft.com/office/powerpoint/2010/main" val="175073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EC80C-3CAB-934A-9933-4350BDD41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83286"/>
            <a:ext cx="12192000" cy="181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2" y="1628775"/>
            <a:ext cx="10658475" cy="828675"/>
          </a:xfrm>
        </p:spPr>
        <p:txBody>
          <a:bodyPr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2616656"/>
            <a:ext cx="10658474" cy="7615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0573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09B4FB-F163-6147-AE3E-BD88D90DE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4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882" y="2644775"/>
            <a:ext cx="9317356" cy="74312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7882" y="3525977"/>
            <a:ext cx="9317356" cy="7615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36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78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628774"/>
            <a:ext cx="5258117" cy="1735863"/>
          </a:xfrm>
        </p:spPr>
        <p:txBody>
          <a:bodyPr anchor="t" anchorCtr="0">
            <a:no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3429000"/>
            <a:ext cx="5258118" cy="23237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4479F-C610-DD4E-BED7-8465CDF32C8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F11D5-2F28-5E4D-8942-D389D054C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6763" y="6036384"/>
            <a:ext cx="2520000" cy="400312"/>
          </a:xfrm>
          <a:prstGeom prst="rect">
            <a:avLst/>
          </a:prstGeom>
        </p:spPr>
      </p:pic>
      <p:pic>
        <p:nvPicPr>
          <p:cNvPr id="12" name="Picture 11" descr="A picture containing wind turbine, outdoor object, clouds">
            <a:extLst>
              <a:ext uri="{FF2B5EF4-FFF2-40B4-BE49-F238E27FC236}">
                <a16:creationId xmlns:a16="http://schemas.microsoft.com/office/drawing/2014/main" id="{476805E3-F7A9-0045-A3EE-76D392E1ED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9100" y="2476500"/>
            <a:ext cx="66929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0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66EA62-D999-E046-9FB5-F25DE29370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628775"/>
            <a:ext cx="5258117" cy="1439546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3068322"/>
            <a:ext cx="5258118" cy="216090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36E698-C8AD-8142-999A-5E00704C93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6763" y="6036383"/>
            <a:ext cx="2520000" cy="400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24479F-C610-DD4E-BED7-8465CDF32C8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192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aerial view of a port">
            <a:extLst>
              <a:ext uri="{FF2B5EF4-FFF2-40B4-BE49-F238E27FC236}">
                <a16:creationId xmlns:a16="http://schemas.microsoft.com/office/drawing/2014/main" id="{4D38FF4E-3280-5D4C-B370-B2E3E3855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628775"/>
            <a:ext cx="5258117" cy="1439546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3068322"/>
            <a:ext cx="5258118" cy="216090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66DDEF-D4E1-7041-B7B2-5B9138C080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6763" y="6036383"/>
            <a:ext cx="2520000" cy="400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5DF9BE-1323-0547-928A-B03C2BAC6117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9395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of a rural scene&#10;">
            <a:extLst>
              <a:ext uri="{FF2B5EF4-FFF2-40B4-BE49-F238E27FC236}">
                <a16:creationId xmlns:a16="http://schemas.microsoft.com/office/drawing/2014/main" id="{4A549B0C-B2ED-E44E-BCC7-DD392E621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4FD31-4741-094E-80A1-410AE195A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628775"/>
            <a:ext cx="5258117" cy="1439546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196EA-E184-5046-958F-5BD132D1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2" y="3068322"/>
            <a:ext cx="5258118" cy="216090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66DDEF-D4E1-7041-B7B2-5B9138C080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6763" y="6036383"/>
            <a:ext cx="2520000" cy="400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C768BB-EB3D-0A49-B798-3F48F900D0C8}"/>
              </a:ext>
            </a:extLst>
          </p:cNvPr>
          <p:cNvSpPr txBox="1"/>
          <p:nvPr userDrawn="1"/>
        </p:nvSpPr>
        <p:spPr>
          <a:xfrm>
            <a:off x="8850851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7369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F866C1-5FAD-194B-9364-0E119B979E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8905238" y="6036383"/>
            <a:ext cx="2520000" cy="40031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5A8AC-E7A5-3D45-A869-209AC935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100"/>
            <a:ext cx="10658474" cy="5661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4F177-E9AD-EF45-B995-59FD240C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628775"/>
            <a:ext cx="10658474" cy="42556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BC3C6-1782-D742-BDC3-887A10A864F4}"/>
              </a:ext>
            </a:extLst>
          </p:cNvPr>
          <p:cNvSpPr txBox="1"/>
          <p:nvPr userDrawn="1"/>
        </p:nvSpPr>
        <p:spPr>
          <a:xfrm>
            <a:off x="8850850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E8774-ACA1-814D-8D65-46003C5AEB29}" type="slidenum">
              <a:rPr kumimoji="0" lang="en-GB" sz="1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2809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483">
          <p15:clr>
            <a:srgbClr val="F26B43"/>
          </p15:clr>
        </p15:guide>
        <p15:guide id="3" orient="horz" pos="1026">
          <p15:clr>
            <a:srgbClr val="F26B43"/>
          </p15:clr>
        </p15:guide>
        <p15:guide id="4" pos="71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5A8AC-E7A5-3D45-A869-209AC935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100"/>
            <a:ext cx="10658474" cy="5661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4F177-E9AD-EF45-B995-59FD240C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628775"/>
            <a:ext cx="10658474" cy="42556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999AC-D108-464B-9C39-261E9A8B2A16}"/>
              </a:ext>
            </a:extLst>
          </p:cNvPr>
          <p:cNvSpPr txBox="1"/>
          <p:nvPr userDrawn="1"/>
        </p:nvSpPr>
        <p:spPr>
          <a:xfrm>
            <a:off x="8850850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15CE8774-ACA1-814D-8D65-46003C5AEB29}" type="slidenum">
              <a:rPr lang="en-GB" sz="1000" smtClean="0">
                <a:solidFill>
                  <a:schemeClr val="tx2"/>
                </a:solidFill>
              </a:rPr>
              <a:t>‹#›</a:t>
            </a:fld>
            <a:endParaRPr lang="en-GB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5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483">
          <p15:clr>
            <a:srgbClr val="F26B43"/>
          </p15:clr>
        </p15:guide>
        <p15:guide id="3" orient="horz" pos="1026">
          <p15:clr>
            <a:srgbClr val="F26B43"/>
          </p15:clr>
        </p15:guide>
        <p15:guide id="4" pos="71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5A8AC-E7A5-3D45-A869-209AC935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100"/>
            <a:ext cx="10658474" cy="56612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4F177-E9AD-EF45-B995-59FD240C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628775"/>
            <a:ext cx="10658474" cy="42556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999AC-D108-464B-9C39-261E9A8B2A16}"/>
              </a:ext>
            </a:extLst>
          </p:cNvPr>
          <p:cNvSpPr txBox="1"/>
          <p:nvPr userDrawn="1"/>
        </p:nvSpPr>
        <p:spPr>
          <a:xfrm>
            <a:off x="8850850" y="344359"/>
            <a:ext cx="25743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15CE8774-ACA1-814D-8D65-46003C5AEB29}" type="slidenum">
              <a:rPr lang="en-GB" sz="1000" smtClean="0">
                <a:solidFill>
                  <a:schemeClr val="tx2"/>
                </a:solidFill>
              </a:rPr>
              <a:t>‹#›</a:t>
            </a:fld>
            <a:endParaRPr lang="en-GB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8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483">
          <p15:clr>
            <a:srgbClr val="F26B43"/>
          </p15:clr>
        </p15:guide>
        <p15:guide id="3" orient="horz" pos="1026">
          <p15:clr>
            <a:srgbClr val="F26B43"/>
          </p15:clr>
        </p15:guide>
        <p15:guide id="4" pos="71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8F4F-68CB-42C1-8FFD-4CCEF568F4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9600" b="1"/>
              <a:t>Welcome!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DC5D7B-8D02-4017-84A6-CBA96D4AA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2791316"/>
            <a:ext cx="10658474" cy="761500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endParaRPr lang="en-GB"/>
          </a:p>
          <a:p>
            <a:pPr algn="ctr"/>
            <a:r>
              <a:rPr lang="en-GB"/>
              <a:t>Karen Oliver-Spry - Hub Manager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176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13FAB-9D7A-DF78-7AD5-073025284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236" y="331882"/>
            <a:ext cx="7374512" cy="878072"/>
          </a:xfrm>
        </p:spPr>
        <p:txBody>
          <a:bodyPr>
            <a:normAutofit/>
          </a:bodyPr>
          <a:lstStyle/>
          <a:p>
            <a:r>
              <a:rPr lang="en-GB" sz="3900"/>
              <a:t>Heat Zone Implementation Support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D87AA-EEE8-26D8-A576-080846B3B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236" y="1219981"/>
            <a:ext cx="7736020" cy="456413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</a:rPr>
              <a:t>C</a:t>
            </a:r>
            <a:r>
              <a:rPr lang="en-GB" b="0" i="0">
                <a:solidFill>
                  <a:srgbClr val="000000"/>
                </a:solidFill>
                <a:effectLst/>
              </a:rPr>
              <a:t>oordinating zoning communications to prepare LAs for heat zoning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</a:rPr>
              <a:t>Two-way communication – raising awareness</a:t>
            </a:r>
            <a:r>
              <a:rPr lang="en-GB" b="0" i="0">
                <a:solidFill>
                  <a:srgbClr val="000000"/>
                </a:solidFill>
                <a:effectLst/>
              </a:rPr>
              <a:t> of local needs and supporting informed decision making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</a:rPr>
              <a:t>P</a:t>
            </a:r>
            <a:r>
              <a:rPr lang="en-GB" b="0" i="0">
                <a:solidFill>
                  <a:srgbClr val="000000"/>
                </a:solidFill>
                <a:effectLst/>
              </a:rPr>
              <a:t>roviding a critical link between local operations and national objectives - ensuring local activities align with broader strategic goals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</a:rPr>
              <a:t>Helping to p</a:t>
            </a:r>
            <a:r>
              <a:rPr lang="en-GB" b="0" i="0">
                <a:solidFill>
                  <a:srgbClr val="000000"/>
                </a:solidFill>
                <a:effectLst/>
              </a:rPr>
              <a:t>lug gaps in local knowledge and preparedness for zoning.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080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607B-880F-DB17-5576-2DCD1568E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893" y="285715"/>
            <a:ext cx="7207382" cy="1559862"/>
          </a:xfrm>
        </p:spPr>
        <p:txBody>
          <a:bodyPr>
            <a:normAutofit/>
          </a:bodyPr>
          <a:lstStyle/>
          <a:p>
            <a:r>
              <a:rPr lang="en-GB" sz="3800"/>
              <a:t>Public Sector Decarbonisation Skills</a:t>
            </a:r>
            <a:endParaRPr lang="en-GB" sz="3800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29ECF7-61FA-9356-E623-F8FAB148F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209" y="1003367"/>
            <a:ext cx="7598407" cy="4961498"/>
          </a:xfrm>
        </p:spPr>
        <p:txBody>
          <a:bodyPr vert="horz" lIns="0" tIns="0" rIns="0" bIns="0" rtlCol="0" anchor="t">
            <a:norm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/>
              </a:rPr>
              <a:t>Supporting d</a:t>
            </a:r>
            <a:r>
              <a:rPr lang="en-GB" b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/>
              </a:rPr>
              <a:t>evelopment and critique of heat decarbonisation plans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/>
              </a:rPr>
              <a:t>Supporting development of </a:t>
            </a:r>
            <a:r>
              <a:rPr lang="en-GB" b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/>
              </a:rPr>
              <a:t>investment grade proposals </a:t>
            </a:r>
            <a:r>
              <a:rPr lang="en-GB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/>
              </a:rPr>
              <a:t>that can secure approvals, resource or funding.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Helping find ways to </a:t>
            </a:r>
            <a:r>
              <a:rPr lang="en-GB" b="1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progress stalled or stymied plans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/>
              </a:rPr>
              <a:t>Maximising the use of available resources and toolkits to apply and embed best practice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GB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Encourage peer learning and shared experience of what works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618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540CC-074C-5653-C7CF-AF2DE8150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2" y="1289728"/>
            <a:ext cx="10658475" cy="828675"/>
          </a:xfrm>
        </p:spPr>
        <p:txBody>
          <a:bodyPr>
            <a:noAutofit/>
          </a:bodyPr>
          <a:lstStyle/>
          <a:p>
            <a:r>
              <a:rPr lang="en-GB" sz="8000"/>
              <a:t>Enjoy the rest of the day!</a:t>
            </a:r>
          </a:p>
        </p:txBody>
      </p:sp>
    </p:spTree>
    <p:extLst>
      <p:ext uri="{BB962C8B-B14F-4D97-AF65-F5344CB8AC3E}">
        <p14:creationId xmlns:p14="http://schemas.microsoft.com/office/powerpoint/2010/main" val="776291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united kingdom with different colored states&#10;&#10;Description automatically generated">
            <a:extLst>
              <a:ext uri="{FF2B5EF4-FFF2-40B4-BE49-F238E27FC236}">
                <a16:creationId xmlns:a16="http://schemas.microsoft.com/office/drawing/2014/main" id="{F5A12046-869D-CB9D-D1D2-B2AB1EC9C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870" y="0"/>
            <a:ext cx="51781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27CE9-2623-2CCE-9968-B50E70A7F5FE}"/>
              </a:ext>
            </a:extLst>
          </p:cNvPr>
          <p:cNvSpPr txBox="1"/>
          <p:nvPr/>
        </p:nvSpPr>
        <p:spPr>
          <a:xfrm>
            <a:off x="808017" y="818707"/>
            <a:ext cx="563531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Net Zero Hubs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41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One of five Local Net Zero Hubs in England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41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Funded and directed by DESNZ as part of the Local Net Zero Programme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41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Purpose is to accelerate &amp; realise local energy/ net zero ambitions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41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Building capacity – access to time and expertise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41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forum to aid understanding local energy/ net zero activity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537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736BFC-645E-3ABC-9DCA-7110C11CB5C8}"/>
              </a:ext>
            </a:extLst>
          </p:cNvPr>
          <p:cNvSpPr txBox="1"/>
          <p:nvPr/>
        </p:nvSpPr>
        <p:spPr>
          <a:xfrm>
            <a:off x="8654902" y="5677786"/>
            <a:ext cx="3072810" cy="956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D45CCE9-B477-5712-2CD8-5B8EB8829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195" y="5770373"/>
            <a:ext cx="2424224" cy="38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2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&#10;&#10;Description automatically generated">
            <a:extLst>
              <a:ext uri="{FF2B5EF4-FFF2-40B4-BE49-F238E27FC236}">
                <a16:creationId xmlns:a16="http://schemas.microsoft.com/office/drawing/2014/main" id="{63F69B35-0933-08EE-955A-5EAB254E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2057"/>
            <a:ext cx="12192000" cy="539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8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C1E2-4DE1-CE43-1D01-141231810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138" y="337206"/>
            <a:ext cx="6437516" cy="1559861"/>
          </a:xfrm>
        </p:spPr>
        <p:txBody>
          <a:bodyPr/>
          <a:lstStyle/>
          <a:p>
            <a:r>
              <a:rPr lang="en-GB"/>
              <a:t>Hub Objectives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1632B3-FCA5-11D3-DD04-337873280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306" y="1366463"/>
            <a:ext cx="7756987" cy="4510355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GB" sz="3200">
                <a:solidFill>
                  <a:srgbClr val="000000"/>
                </a:solidFill>
                <a:latin typeface="Calibri"/>
                <a:ea typeface="MS Mincho"/>
                <a:cs typeface="Calibri"/>
              </a:rPr>
              <a:t>Attract commercial investment into projects. </a:t>
            </a:r>
          </a:p>
          <a:p>
            <a:pPr marL="457200" indent="-457200">
              <a:buAutoNum type="arabicPeriod"/>
            </a:pPr>
            <a:r>
              <a:rPr lang="en-GB" sz="3200">
                <a:latin typeface="Calibri"/>
                <a:ea typeface="MS Mincho"/>
                <a:cs typeface="Arial"/>
              </a:rPr>
              <a:t>I</a:t>
            </a:r>
            <a:r>
              <a:rPr lang="en-GB" sz="3200">
                <a:effectLst/>
                <a:latin typeface="Calibri"/>
                <a:ea typeface="MS Mincho"/>
                <a:cs typeface="Arial"/>
              </a:rPr>
              <a:t>ncrease the number, quality, and scale of local Net Zero projects being delivered</a:t>
            </a:r>
            <a:endParaRPr lang="en-US" sz="3200">
              <a:cs typeface="Calibri"/>
            </a:endParaRPr>
          </a:p>
          <a:p>
            <a:pPr marL="457200" indent="-457200">
              <a:buAutoNum type="arabicPeriod"/>
            </a:pPr>
            <a:r>
              <a:rPr lang="en-GB" sz="3200">
                <a:solidFill>
                  <a:schemeClr val="tx1"/>
                </a:solidFill>
                <a:latin typeface="Calibri"/>
                <a:ea typeface="MS Mincho"/>
                <a:cs typeface="Calibri"/>
              </a:rPr>
              <a:t>Develop and support Net Zero elements to wider programmes</a:t>
            </a:r>
            <a:endParaRPr lang="en-GB" sz="3200">
              <a:solidFill>
                <a:schemeClr val="tx1"/>
              </a:solidFill>
              <a:latin typeface="Calibri"/>
              <a:ea typeface="MS Mincho"/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3200">
                <a:latin typeface="Calibri"/>
                <a:ea typeface="MS Mincho"/>
                <a:cs typeface="Arial"/>
              </a:rPr>
              <a:t>I</a:t>
            </a:r>
            <a:r>
              <a:rPr lang="en-GB" sz="3200">
                <a:effectLst/>
                <a:latin typeface="Calibri"/>
                <a:ea typeface="MS Mincho"/>
                <a:cs typeface="Arial"/>
              </a:rPr>
              <a:t>mprove information sharing, training, and evaluation</a:t>
            </a:r>
            <a:r>
              <a:rPr lang="en-GB" sz="3200">
                <a:latin typeface="Calibri"/>
                <a:ea typeface="MS Mincho"/>
                <a:cs typeface="Arial"/>
              </a:rPr>
              <a:t> </a:t>
            </a:r>
            <a:endParaRPr lang="en-GB" sz="3200">
              <a:effectLst/>
              <a:latin typeface="Calibri" panose="020F050202020403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3200">
                <a:solidFill>
                  <a:schemeClr val="tx1"/>
                </a:solidFill>
                <a:effectLst/>
                <a:latin typeface="Calibri"/>
                <a:ea typeface="MS Mincho"/>
                <a:cs typeface="Arial"/>
              </a:rPr>
              <a:t>Raise local awareness of opportunities for local Net Zero investment</a:t>
            </a:r>
            <a:endParaRPr lang="en-GB" sz="3200">
              <a:solidFill>
                <a:schemeClr val="tx1"/>
              </a:solidFill>
              <a:latin typeface="Calibri"/>
              <a:ea typeface="MS Mincho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916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C540-E2D3-C3DE-85B3-4B648080A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707" y="309765"/>
            <a:ext cx="5759431" cy="1409468"/>
          </a:xfrm>
        </p:spPr>
        <p:txBody>
          <a:bodyPr/>
          <a:lstStyle/>
          <a:p>
            <a:r>
              <a:rPr lang="en-GB"/>
              <a:t>Key Successes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EF318-E5C2-5A35-600E-DE981A256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345" y="1105786"/>
            <a:ext cx="7410893" cy="5124894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Supporting over 100 projects  from </a:t>
            </a:r>
            <a:r>
              <a:rPr lang="en-GB" b="1"/>
              <a:t>solar powered ice rinks</a:t>
            </a:r>
            <a:r>
              <a:rPr lang="en-GB"/>
              <a:t> in Tees Valley to</a:t>
            </a:r>
            <a:r>
              <a:rPr lang="en-GB" b="1"/>
              <a:t> trams powered by their own braking systems</a:t>
            </a:r>
            <a:r>
              <a:rPr lang="en-GB"/>
              <a:t> here in South Yorkshire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Collaborated with 3Ci and partners to deliver our first </a:t>
            </a:r>
            <a:r>
              <a:rPr lang="en-GB" b="1"/>
              <a:t>Regional Investors Forum</a:t>
            </a:r>
            <a:r>
              <a:rPr lang="en-GB"/>
              <a:t> in Leeds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Administered over </a:t>
            </a:r>
            <a:r>
              <a:rPr lang="en-GB" b="1"/>
              <a:t>£1m of funding for community-led energy projects</a:t>
            </a:r>
            <a:r>
              <a:rPr lang="en-GB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Helped organisations get started on their decarbonisation journey with free carbon literacy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/>
              <a:t>Worked with partner Hubs to deliver a joint knowledge exchange webinar on internal carbon pricing which </a:t>
            </a:r>
            <a:r>
              <a:rPr lang="en-GB" b="1"/>
              <a:t>attracted 300 participants</a:t>
            </a:r>
            <a:endParaRPr lang="en-GB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173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C540-E2D3-C3DE-85B3-4B648080A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342" y="274513"/>
            <a:ext cx="6590086" cy="900991"/>
          </a:xfrm>
        </p:spPr>
        <p:txBody>
          <a:bodyPr>
            <a:normAutofit/>
          </a:bodyPr>
          <a:lstStyle/>
          <a:p>
            <a:r>
              <a:rPr lang="en-GB"/>
              <a:t>Building Decarbonisation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EF318-E5C2-5A35-600E-DE981A256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395" y="1025296"/>
            <a:ext cx="7063049" cy="4939569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/>
              <a:t>Helped a crematorium in Doncaster become largely </a:t>
            </a:r>
            <a:r>
              <a:rPr lang="en-GB" sz="2100" b="1"/>
              <a:t>self-sufficient in clean energy</a:t>
            </a:r>
            <a:r>
              <a:rPr lang="en-GB" sz="2100"/>
              <a:t> and a community space in Masham become a demonstrator for </a:t>
            </a:r>
            <a:r>
              <a:rPr lang="en-GB" sz="2100" b="1"/>
              <a:t>sheep wool insulation</a:t>
            </a:r>
            <a:endParaRPr lang="en-GB" sz="2100" b="1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/>
              <a:t>Produced research setting out routes for addressing</a:t>
            </a:r>
            <a:r>
              <a:rPr lang="en-GB" sz="2100" b="1"/>
              <a:t> regional retrofit skills needs</a:t>
            </a:r>
            <a:r>
              <a:rPr lang="en-GB" sz="2100"/>
              <a:t> and piloted some initial interventions. </a:t>
            </a:r>
            <a:endParaRPr lang="en-GB" sz="21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/>
              <a:t>Subsidised professional energy audits to help community organisations get started on their decarbonisation journey</a:t>
            </a:r>
            <a:endParaRPr lang="en-GB" sz="21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/>
              <a:t>Oversaw delivery of </a:t>
            </a:r>
            <a:r>
              <a:rPr lang="en-GB" sz="2100" b="1"/>
              <a:t>6 innovative energy advice</a:t>
            </a:r>
            <a:r>
              <a:rPr lang="en-GB" sz="2100"/>
              <a:t> pilots </a:t>
            </a:r>
            <a:endParaRPr lang="en-GB" sz="21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/>
              <a:t>Facilitated </a:t>
            </a:r>
            <a:r>
              <a:rPr lang="en-GB" sz="2100" b="1"/>
              <a:t>energy improvements in over 8000 social and low-income homes</a:t>
            </a:r>
            <a:r>
              <a:rPr lang="en-GB" sz="2100"/>
              <a:t> through our regional retrofit programme delivery</a:t>
            </a:r>
            <a:endParaRPr lang="en-GB" sz="210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/>
              <a:t>Evaluated the experience of retrofit programmes to draw out learnings and recommendations that will inform future delivery</a:t>
            </a:r>
            <a:endParaRPr lang="en-GB" sz="21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917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C540-E2D3-C3DE-85B3-4B648080A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601" y="209503"/>
            <a:ext cx="5799537" cy="1509730"/>
          </a:xfrm>
        </p:spPr>
        <p:txBody>
          <a:bodyPr/>
          <a:lstStyle/>
          <a:p>
            <a:r>
              <a:rPr lang="en-GB"/>
              <a:t>Looking Ahead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EF318-E5C2-5A35-600E-DE981A256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182" y="935664"/>
            <a:ext cx="7495953" cy="5188689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/>
              <a:t>Further local capacity support for local net zero delivery, including: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GB" sz="2100"/>
              <a:t>Supporting </a:t>
            </a:r>
            <a:r>
              <a:rPr lang="en-GB" sz="2100" b="1"/>
              <a:t>local energy pathways </a:t>
            </a:r>
            <a:r>
              <a:rPr lang="en-GB" sz="2100"/>
              <a:t>work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GB" sz="2100"/>
              <a:t>Developing </a:t>
            </a:r>
            <a:r>
              <a:rPr lang="en-GB" sz="2100" b="1"/>
              <a:t>commercial investment</a:t>
            </a:r>
            <a:r>
              <a:rPr lang="en-GB" sz="2100"/>
              <a:t> models for solar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GB" sz="2100"/>
              <a:t>Identifying </a:t>
            </a:r>
            <a:r>
              <a:rPr lang="en-GB" sz="2100" b="1"/>
              <a:t>demonstrator projects</a:t>
            </a:r>
            <a:r>
              <a:rPr lang="en-GB" sz="2100"/>
              <a:t> for unlocking geothermal energy at scale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GB" sz="2100"/>
              <a:t>Embedding net zero in a new film studio production village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/>
              <a:t>Contributing to external programmes such as Northern </a:t>
            </a:r>
            <a:r>
              <a:rPr lang="en-GB" sz="2100" err="1"/>
              <a:t>Powergrid’s</a:t>
            </a:r>
            <a:r>
              <a:rPr lang="en-GB" sz="2100"/>
              <a:t> pioneering Community DSO and the University-led Northern Net Zero Accelerator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/>
              <a:t>Unlocking more small local authority and community led energy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100"/>
              <a:t>Working with partners to lead a bid for what could be the Hub’s </a:t>
            </a:r>
            <a:r>
              <a:rPr lang="en-GB" sz="2100" b="1"/>
              <a:t>largest ever retrofit programme</a:t>
            </a:r>
            <a:endParaRPr lang="en-GB" sz="21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76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CA0E7-754F-47EA-F56B-871093DB3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1628775"/>
            <a:ext cx="5793525" cy="1439546"/>
          </a:xfrm>
        </p:spPr>
        <p:txBody>
          <a:bodyPr>
            <a:normAutofit/>
          </a:bodyPr>
          <a:lstStyle/>
          <a:p>
            <a:r>
              <a:rPr lang="en-GB" sz="7200" b="1"/>
              <a:t>Coming Soon…!</a:t>
            </a:r>
          </a:p>
        </p:txBody>
      </p:sp>
    </p:spTree>
    <p:extLst>
      <p:ext uri="{BB962C8B-B14F-4D97-AF65-F5344CB8AC3E}">
        <p14:creationId xmlns:p14="http://schemas.microsoft.com/office/powerpoint/2010/main" val="329188036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EY 1">
      <a:dk1>
        <a:srgbClr val="000000"/>
      </a:dk1>
      <a:lt1>
        <a:srgbClr val="FFFFFF"/>
      </a:lt1>
      <a:dk2>
        <a:srgbClr val="004141"/>
      </a:dk2>
      <a:lt2>
        <a:srgbClr val="E7E6E6"/>
      </a:lt2>
      <a:accent1>
        <a:srgbClr val="F08719"/>
      </a:accent1>
      <a:accent2>
        <a:srgbClr val="AABE32"/>
      </a:accent2>
      <a:accent3>
        <a:srgbClr val="B174B3"/>
      </a:accent3>
      <a:accent4>
        <a:srgbClr val="23B2AC"/>
      </a:accent4>
      <a:accent5>
        <a:srgbClr val="E16B6B"/>
      </a:accent5>
      <a:accent6>
        <a:srgbClr val="2C7380"/>
      </a:accent6>
      <a:hlink>
        <a:srgbClr val="004141"/>
      </a:hlink>
      <a:folHlink>
        <a:srgbClr val="5759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NEY 1">
      <a:dk1>
        <a:srgbClr val="000000"/>
      </a:dk1>
      <a:lt1>
        <a:srgbClr val="FFFFFF"/>
      </a:lt1>
      <a:dk2>
        <a:srgbClr val="004141"/>
      </a:dk2>
      <a:lt2>
        <a:srgbClr val="E7E6E6"/>
      </a:lt2>
      <a:accent1>
        <a:srgbClr val="F08719"/>
      </a:accent1>
      <a:accent2>
        <a:srgbClr val="AABE32"/>
      </a:accent2>
      <a:accent3>
        <a:srgbClr val="B174B3"/>
      </a:accent3>
      <a:accent4>
        <a:srgbClr val="23B2AC"/>
      </a:accent4>
      <a:accent5>
        <a:srgbClr val="E16B6B"/>
      </a:accent5>
      <a:accent6>
        <a:srgbClr val="2C7380"/>
      </a:accent6>
      <a:hlink>
        <a:srgbClr val="004141"/>
      </a:hlink>
      <a:folHlink>
        <a:srgbClr val="5759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NEY 1">
      <a:dk1>
        <a:srgbClr val="000000"/>
      </a:dk1>
      <a:lt1>
        <a:srgbClr val="FFFFFF"/>
      </a:lt1>
      <a:dk2>
        <a:srgbClr val="004141"/>
      </a:dk2>
      <a:lt2>
        <a:srgbClr val="E7E6E6"/>
      </a:lt2>
      <a:accent1>
        <a:srgbClr val="F08719"/>
      </a:accent1>
      <a:accent2>
        <a:srgbClr val="AABE32"/>
      </a:accent2>
      <a:accent3>
        <a:srgbClr val="B174B3"/>
      </a:accent3>
      <a:accent4>
        <a:srgbClr val="23B2AC"/>
      </a:accent4>
      <a:accent5>
        <a:srgbClr val="E16B6B"/>
      </a:accent5>
      <a:accent6>
        <a:srgbClr val="2C7380"/>
      </a:accent6>
      <a:hlink>
        <a:srgbClr val="004141"/>
      </a:hlink>
      <a:folHlink>
        <a:srgbClr val="5759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523</Words>
  <Application>Microsoft Office PowerPoint</Application>
  <PresentationFormat>Widescreen</PresentationFormat>
  <Paragraphs>63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Courier New</vt:lpstr>
      <vt:lpstr>Times New Roman</vt:lpstr>
      <vt:lpstr>2_Office Theme</vt:lpstr>
      <vt:lpstr>5_Office Theme</vt:lpstr>
      <vt:lpstr>6_Office Theme</vt:lpstr>
      <vt:lpstr>Welcome!</vt:lpstr>
      <vt:lpstr>PowerPoint Presentation</vt:lpstr>
      <vt:lpstr>PowerPoint Presentation</vt:lpstr>
      <vt:lpstr>PowerPoint Presentation</vt:lpstr>
      <vt:lpstr>Hub Objectives</vt:lpstr>
      <vt:lpstr>Key Successes</vt:lpstr>
      <vt:lpstr>Building Decarbonisation</vt:lpstr>
      <vt:lpstr>Looking Ahead</vt:lpstr>
      <vt:lpstr>Coming Soon…!</vt:lpstr>
      <vt:lpstr>Heat Zone Implementation Support</vt:lpstr>
      <vt:lpstr>Public Sector Decarbonisation Skills</vt:lpstr>
      <vt:lpstr>Enjoy the rest of the day!</vt:lpstr>
    </vt:vector>
  </TitlesOfParts>
  <Company>Tees Valley Combined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Clarke</dc:creator>
  <cp:lastModifiedBy>Katie Clarke</cp:lastModifiedBy>
  <cp:revision>1</cp:revision>
  <dcterms:created xsi:type="dcterms:W3CDTF">2024-11-18T10:05:24Z</dcterms:created>
  <dcterms:modified xsi:type="dcterms:W3CDTF">2024-11-18T10:07:43Z</dcterms:modified>
</cp:coreProperties>
</file>