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65_26DC4BCD.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8" r:id="rId3"/>
    <p:sldMasterId id="2147483694" r:id="rId4"/>
    <p:sldMasterId id="2147483697" r:id="rId5"/>
  </p:sldMasterIdLst>
  <p:notesMasterIdLst>
    <p:notesMasterId r:id="rId36"/>
  </p:notesMasterIdLst>
  <p:sldIdLst>
    <p:sldId id="644" r:id="rId6"/>
    <p:sldId id="280" r:id="rId7"/>
    <p:sldId id="572" r:id="rId8"/>
    <p:sldId id="567" r:id="rId9"/>
    <p:sldId id="622" r:id="rId10"/>
    <p:sldId id="613" r:id="rId11"/>
    <p:sldId id="602" r:id="rId12"/>
    <p:sldId id="621" r:id="rId13"/>
    <p:sldId id="620" r:id="rId14"/>
    <p:sldId id="576" r:id="rId15"/>
    <p:sldId id="579" r:id="rId16"/>
    <p:sldId id="645" r:id="rId17"/>
    <p:sldId id="619" r:id="rId18"/>
    <p:sldId id="559" r:id="rId19"/>
    <p:sldId id="646" r:id="rId20"/>
    <p:sldId id="5305" r:id="rId21"/>
    <p:sldId id="5306" r:id="rId22"/>
    <p:sldId id="5307" r:id="rId23"/>
    <p:sldId id="5308" r:id="rId24"/>
    <p:sldId id="381" r:id="rId25"/>
    <p:sldId id="273" r:id="rId26"/>
    <p:sldId id="625" r:id="rId27"/>
    <p:sldId id="262" r:id="rId28"/>
    <p:sldId id="626" r:id="rId29"/>
    <p:sldId id="627" r:id="rId30"/>
    <p:sldId id="628" r:id="rId31"/>
    <p:sldId id="630" r:id="rId32"/>
    <p:sldId id="629" r:id="rId33"/>
    <p:sldId id="631" r:id="rId34"/>
    <p:sldId id="63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9D91918-776B-ADF0-CC0E-B0FFD51BCAAE}" name="Jack Hyde" initials="JH" userId="S::jack.hyde@westyorks-ca.gov.uk::9edb3fdf-3b1a-4e20-9cab-39c32dd296bd" providerId="AD"/>
  <p188:author id="{6CB9E398-5604-871E-E3D9-F3FEB01C1E36}" name="Sophie Brook (She/Her)" initials="S(" userId="S::sophie.brook@westyorks-ca.gov.uk::95edebd9-81fe-4c4b-834b-5d8bd56dc8ed" providerId="AD"/>
  <p188:author id="{9D08BDF0-14C4-81CB-FC14-A63FC8C6F5DD}" name="Sophie Brook (She/Her)" initials="SB" userId="S::Sophie.Brook@westyorks-ca.gov.uk::95edebd9-81fe-4c4b-834b-5d8bd56dc8e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omments/modernComment_265_26DC4BCD.xml><?xml version="1.0" encoding="utf-8"?>
<p188:cmLst xmlns:a="http://schemas.openxmlformats.org/drawingml/2006/main" xmlns:r="http://schemas.openxmlformats.org/officeDocument/2006/relationships" xmlns:p188="http://schemas.microsoft.com/office/powerpoint/2018/8/main">
  <p188:cm id="{249170EE-B3F1-4C84-BBE7-F3914558F45A}" authorId="{9D08BDF0-14C4-81CB-FC14-A63FC8C6F5DD}" status="resolved" created="2024-10-22T14:47:06.947">
    <pc:sldMkLst xmlns:pc="http://schemas.microsoft.com/office/powerpoint/2013/main/command">
      <pc:docMk/>
      <pc:sldMk cId="651971533" sldId="613"/>
    </pc:sldMkLst>
    <p188:replyLst>
      <p188:reply id="{151ACD3B-1B7A-427B-A88E-ABE4E986AA64}" authorId="{89D91918-776B-ADF0-CC0E-B0FFD51BCAAE}" created="2024-10-22T14:58:21.480">
        <p188:txBody>
          <a:bodyPr/>
          <a:lstStyle/>
          <a:p>
            <a:r>
              <a:rPr lang="en-US"/>
              <a:t>[@Sara Brook] here are some of the most recent figures:
Total Registrations: 4,184.
Personal Recommendations Accepted: 1,187 participants (28%).
Solar PV Acceptances: 1,123 participants.
Battery Storage Added: 1,014 participants (90% battery add-on rate).
Retrofit Battery Storage Acceptances: 64 participants (33% acceptance rate).
EV Charger Additions: 269 participants (24%) chose to add an EV charger.
Installations:
Began in September 2024.
1,104 customers were transferred to the installer, Solar Bureau, for surveys and installations.
404 on-site surveys completed.
28 solar PV installations completed so far as well as 9 retrofit batteries.
Let me know if you need any more information!</a:t>
            </a:r>
          </a:p>
        </p188:txBody>
      </p188:reply>
      <p188:reply id="{C7103237-46C9-4AD2-9E73-3A549AF27847}" authorId="{6CB9E398-5604-871E-E3D9-F3FEB01C1E36}" created="2024-10-22T15:03:27.372">
        <p188:txBody>
          <a:bodyPr/>
          <a:lstStyle/>
          <a:p>
            <a:r>
              <a:rPr lang="en-US"/>
              <a:t>Perfect! Thanks :)</a:t>
            </a:r>
          </a:p>
        </p188:txBody>
      </p188:reply>
    </p188:replyLst>
    <p188:txBody>
      <a:bodyPr/>
      <a:lstStyle/>
      <a:p>
        <a:r>
          <a:rPr lang="en-GB"/>
          <a:t>[@Jack Hyde] Do you have figures on numbers signed up to add into my notes please?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2FC9D-11A1-40DE-8513-2ED79008953B}"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D7439-A409-4D3A-BD49-46DED95A045B}" type="slidenum">
              <a:rPr lang="en-GB" smtClean="0"/>
              <a:t>‹#›</a:t>
            </a:fld>
            <a:endParaRPr lang="en-GB"/>
          </a:p>
        </p:txBody>
      </p:sp>
    </p:spTree>
    <p:extLst>
      <p:ext uri="{BB962C8B-B14F-4D97-AF65-F5344CB8AC3E}">
        <p14:creationId xmlns:p14="http://schemas.microsoft.com/office/powerpoint/2010/main" val="385712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39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7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78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27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03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95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38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29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73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1000"/>
              </a:spcBef>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70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EC10-78EF-0747-A902-BAA4F4C434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382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65819-0944-8446-9966-882988A055A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2345167"/>
            <a:ext cx="10658475" cy="860612"/>
          </a:xfrm>
        </p:spPr>
        <p:txBody>
          <a:bodyPr anchor="t" anchorCtr="0">
            <a:normAutofit/>
          </a:bodyPr>
          <a:lstStyle>
            <a:lvl1pPr algn="ctr">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3317390"/>
            <a:ext cx="10658474" cy="1940410"/>
          </a:xfrm>
        </p:spPr>
        <p:txBody>
          <a:bodyPr>
            <a:norm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8415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B - Image - Sim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4962923" cy="2157413"/>
          </a:xfrm>
        </p:spPr>
        <p:txBody>
          <a:bodyPr lIns="0" tIns="0" rIns="0" bIns="0" anchor="b">
            <a:normAutofit/>
          </a:bodyPr>
          <a:lstStyle>
            <a:lvl1pPr algn="l">
              <a:defRPr sz="3500" b="1">
                <a:solidFill>
                  <a:schemeClr val="tx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
        <p:nvSpPr>
          <p:cNvPr id="4" name="Picture Placeholder 3">
            <a:extLst>
              <a:ext uri="{FF2B5EF4-FFF2-40B4-BE49-F238E27FC236}">
                <a16:creationId xmlns:a16="http://schemas.microsoft.com/office/drawing/2014/main" id="{2DBB38A2-A704-C70D-33C2-1F4D3DD7A57E}"/>
              </a:ext>
            </a:extLst>
          </p:cNvPr>
          <p:cNvSpPr>
            <a:spLocks noGrp="1"/>
          </p:cNvSpPr>
          <p:nvPr>
            <p:ph type="pic" sz="quarter" idx="12" hasCustomPrompt="1"/>
          </p:nvPr>
        </p:nvSpPr>
        <p:spPr>
          <a:xfrm>
            <a:off x="6096000" y="0"/>
            <a:ext cx="6096000" cy="6858000"/>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Tree>
    <p:extLst>
      <p:ext uri="{BB962C8B-B14F-4D97-AF65-F5344CB8AC3E}">
        <p14:creationId xmlns:p14="http://schemas.microsoft.com/office/powerpoint/2010/main" val="104004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C - Image - Pentag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4962923" cy="2157413"/>
          </a:xfrm>
        </p:spPr>
        <p:txBody>
          <a:bodyPr lIns="0" tIns="0" rIns="0" bIns="0" anchor="b">
            <a:normAutofit/>
          </a:bodyPr>
          <a:lstStyle>
            <a:lvl1pPr algn="l">
              <a:defRPr sz="3500" b="1">
                <a:solidFill>
                  <a:schemeClr val="tx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3D6C4E1C-A65A-7BEC-9018-94DB2FCF3D34}"/>
              </a:ext>
            </a:extLst>
          </p:cNvPr>
          <p:cNvSpPr>
            <a:spLocks noGrp="1"/>
          </p:cNvSpPr>
          <p:nvPr>
            <p:ph type="sldNum" sz="quarter" idx="4"/>
          </p:nvPr>
        </p:nvSpPr>
        <p:spPr>
          <a:xfrm>
            <a:off x="11129963" y="6086452"/>
            <a:ext cx="652860" cy="365125"/>
          </a:xfrm>
          <a:prstGeom prst="rect">
            <a:avLst/>
          </a:prstGeom>
        </p:spPr>
        <p:txBody>
          <a:bodyPr vert="horz" lIns="0" tIns="0" rIns="0" bIns="0" rtlCol="0" anchor="ctr"/>
          <a:lstStyle>
            <a:lvl1pPr algn="r">
              <a:defRPr sz="1200">
                <a:solidFill>
                  <a:schemeClr val="bg1"/>
                </a:solidFill>
              </a:defRPr>
            </a:lvl1pPr>
          </a:lstStyle>
          <a:p>
            <a:fld id="{E514FAAA-335B-684E-B15F-73083B824718}" type="slidenum">
              <a:rPr lang="en-GB" smtClean="0"/>
              <a:pPr/>
              <a:t>‹#›</a:t>
            </a:fld>
            <a:endParaRPr lang="en-GB"/>
          </a:p>
        </p:txBody>
      </p:sp>
      <p:sp>
        <p:nvSpPr>
          <p:cNvPr id="30" name="Picture Placeholder 29">
            <a:extLst>
              <a:ext uri="{FF2B5EF4-FFF2-40B4-BE49-F238E27FC236}">
                <a16:creationId xmlns:a16="http://schemas.microsoft.com/office/drawing/2014/main" id="{0C1BB842-466D-E281-CAF2-867922DEDD17}"/>
              </a:ext>
            </a:extLst>
          </p:cNvPr>
          <p:cNvSpPr>
            <a:spLocks noGrp="1"/>
          </p:cNvSpPr>
          <p:nvPr>
            <p:ph type="pic" sz="quarter" idx="12" hasCustomPrompt="1"/>
          </p:nvPr>
        </p:nvSpPr>
        <p:spPr>
          <a:xfrm>
            <a:off x="4524300" y="0"/>
            <a:ext cx="7667700" cy="6858000"/>
          </a:xfrm>
          <a:custGeom>
            <a:avLst/>
            <a:gdLst>
              <a:gd name="connsiteX0" fmla="*/ 564175 w 7667700"/>
              <a:gd name="connsiteY0" fmla="*/ 0 h 6858000"/>
              <a:gd name="connsiteX1" fmla="*/ 7667700 w 7667700"/>
              <a:gd name="connsiteY1" fmla="*/ 0 h 6858000"/>
              <a:gd name="connsiteX2" fmla="*/ 7667700 w 7667700"/>
              <a:gd name="connsiteY2" fmla="*/ 6858000 h 6858000"/>
              <a:gd name="connsiteX3" fmla="*/ 0 w 7667700"/>
              <a:gd name="connsiteY3" fmla="*/ 6858000 h 6858000"/>
              <a:gd name="connsiteX4" fmla="*/ 768507 w 7667700"/>
              <a:gd name="connsiteY4" fmla="*/ 6352954 h 6858000"/>
              <a:gd name="connsiteX5" fmla="*/ 1696736 w 7667700"/>
              <a:gd name="connsiteY5" fmla="*/ 3894383 h 6858000"/>
              <a:gd name="connsiteX6" fmla="*/ 763026 w 7667700"/>
              <a:gd name="connsiteY6" fmla="*/ 489132 h 6858000"/>
              <a:gd name="connsiteX7" fmla="*/ 641003 w 7667700"/>
              <a:gd name="connsiteY7" fmla="*/ 1522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700" h="6858000">
                <a:moveTo>
                  <a:pt x="564175" y="0"/>
                </a:moveTo>
                <a:lnTo>
                  <a:pt x="7667700" y="0"/>
                </a:lnTo>
                <a:lnTo>
                  <a:pt x="7667700" y="6858000"/>
                </a:lnTo>
                <a:lnTo>
                  <a:pt x="0" y="6858000"/>
                </a:lnTo>
                <a:lnTo>
                  <a:pt x="768507" y="6352954"/>
                </a:lnTo>
                <a:cubicBezTo>
                  <a:pt x="1578080" y="5820867"/>
                  <a:pt x="1952829" y="4828443"/>
                  <a:pt x="1696736" y="3894383"/>
                </a:cubicBezTo>
                <a:lnTo>
                  <a:pt x="763026" y="489132"/>
                </a:lnTo>
                <a:cubicBezTo>
                  <a:pt x="731015" y="372375"/>
                  <a:pt x="690058" y="259853"/>
                  <a:pt x="641003" y="152245"/>
                </a:cubicBezTo>
                <a:close/>
              </a:path>
            </a:pathLst>
          </a:custGeom>
          <a:solidFill>
            <a:schemeClr val="bg1">
              <a:lumMod val="85000"/>
            </a:schemeClr>
          </a:solidFill>
        </p:spPr>
        <p:txBody>
          <a:bodyPr wrap="square" anchor="ctr">
            <a:noAutofit/>
          </a:bodyPr>
          <a:lstStyle>
            <a:lvl1pPr marL="0" indent="0" algn="ctr">
              <a:buNone/>
              <a:defRPr sz="1600"/>
            </a:lvl1pPr>
          </a:lstStyle>
          <a:p>
            <a:r>
              <a:rPr lang="en-GB"/>
              <a:t>Add image here</a:t>
            </a:r>
          </a:p>
          <a:p>
            <a:endParaRPr lang="en-GB"/>
          </a:p>
          <a:p>
            <a:endParaRPr lang="en-GB"/>
          </a:p>
          <a:p>
            <a:endParaRPr lang="en-GB"/>
          </a:p>
        </p:txBody>
      </p:sp>
    </p:spTree>
    <p:extLst>
      <p:ext uri="{BB962C8B-B14F-4D97-AF65-F5344CB8AC3E}">
        <p14:creationId xmlns:p14="http://schemas.microsoft.com/office/powerpoint/2010/main" val="200703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slide A - text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0" y="0"/>
            <a:ext cx="6803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3" name="Content Placeholder 2">
            <a:extLst>
              <a:ext uri="{FF2B5EF4-FFF2-40B4-BE49-F238E27FC236}">
                <a16:creationId xmlns:a16="http://schemas.microsoft.com/office/drawing/2014/main" id="{F14BE2A0-B137-248D-CC21-9CC0F75B83C5}"/>
              </a:ext>
            </a:extLst>
          </p:cNvPr>
          <p:cNvSpPr>
            <a:spLocks noGrp="1"/>
          </p:cNvSpPr>
          <p:nvPr>
            <p:ph idx="1" hasCustomPrompt="1"/>
          </p:nvPr>
        </p:nvSpPr>
        <p:spPr>
          <a:xfrm>
            <a:off x="408709" y="2514962"/>
            <a:ext cx="4962922" cy="3406515"/>
          </a:xfrm>
        </p:spPr>
        <p:txBody>
          <a:bodyPr lIns="0" tIns="0" rIns="0" bIns="0">
            <a:noAutofit/>
          </a:bodyPr>
          <a:lstStyle>
            <a:lvl1pPr marL="0" indent="0">
              <a:lnSpc>
                <a:spcPct val="100000"/>
              </a:lnSpc>
              <a:spcBef>
                <a:spcPts val="1600"/>
              </a:spcBef>
              <a:buNone/>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Footer Placeholder 4">
            <a:extLst>
              <a:ext uri="{FF2B5EF4-FFF2-40B4-BE49-F238E27FC236}">
                <a16:creationId xmlns:a16="http://schemas.microsoft.com/office/drawing/2014/main" id="{C0DF427C-1FD6-5F23-F866-7FACDF157982}"/>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bg1"/>
                </a:solidFill>
              </a:defRPr>
            </a:lvl1pPr>
          </a:lstStyle>
          <a:p>
            <a:r>
              <a:rPr lang="en-GB"/>
              <a:t>Presentation title</a:t>
            </a:r>
          </a:p>
        </p:txBody>
      </p:sp>
    </p:spTree>
    <p:extLst>
      <p:ext uri="{BB962C8B-B14F-4D97-AF65-F5344CB8AC3E}">
        <p14:creationId xmlns:p14="http://schemas.microsoft.com/office/powerpoint/2010/main" val="287971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B - text and 1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1612035"/>
            <a:ext cx="4720465" cy="3957492"/>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8" name="Content Placeholder 2">
            <a:extLst>
              <a:ext uri="{FF2B5EF4-FFF2-40B4-BE49-F238E27FC236}">
                <a16:creationId xmlns:a16="http://schemas.microsoft.com/office/drawing/2014/main" id="{E8679F58-C517-0653-D188-E990E552916E}"/>
              </a:ext>
            </a:extLst>
          </p:cNvPr>
          <p:cNvSpPr>
            <a:spLocks noGrp="1"/>
          </p:cNvSpPr>
          <p:nvPr>
            <p:ph idx="1" hasCustomPrompt="1"/>
          </p:nvPr>
        </p:nvSpPr>
        <p:spPr>
          <a:xfrm>
            <a:off x="408709" y="2514962"/>
            <a:ext cx="4962922" cy="335611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5FA4BEA4-FF4B-660A-8E93-E86819FD01DA}"/>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408782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C - text and 2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547420"/>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7" name="Picture Placeholder 3">
            <a:extLst>
              <a:ext uri="{FF2B5EF4-FFF2-40B4-BE49-F238E27FC236}">
                <a16:creationId xmlns:a16="http://schemas.microsoft.com/office/drawing/2014/main" id="{FEE1B182-412E-0908-5A1A-5C11CC401BB9}"/>
              </a:ext>
            </a:extLst>
          </p:cNvPr>
          <p:cNvSpPr>
            <a:spLocks noGrp="1"/>
          </p:cNvSpPr>
          <p:nvPr>
            <p:ph type="pic" sz="quarter" idx="13" hasCustomPrompt="1"/>
          </p:nvPr>
        </p:nvSpPr>
        <p:spPr>
          <a:xfrm>
            <a:off x="6820370" y="3519056"/>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12" name="Content Placeholder 2">
            <a:extLst>
              <a:ext uri="{FF2B5EF4-FFF2-40B4-BE49-F238E27FC236}">
                <a16:creationId xmlns:a16="http://schemas.microsoft.com/office/drawing/2014/main" id="{CF474211-511F-7EA9-DA1E-CDDA200A5A8D}"/>
              </a:ext>
            </a:extLst>
          </p:cNvPr>
          <p:cNvSpPr>
            <a:spLocks noGrp="1"/>
          </p:cNvSpPr>
          <p:nvPr>
            <p:ph idx="1" hasCustomPrompt="1"/>
          </p:nvPr>
        </p:nvSpPr>
        <p:spPr>
          <a:xfrm>
            <a:off x="408709" y="2514962"/>
            <a:ext cx="4962922" cy="346962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2AD6D0FD-1627-E5EE-C856-1A06C651603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77912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D - text only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7195BD-AFC1-504A-6EC6-8378CFB486BA}"/>
              </a:ext>
            </a:extLst>
          </p:cNvPr>
          <p:cNvSpPr/>
          <p:nvPr userDrawn="1"/>
        </p:nvSpPr>
        <p:spPr>
          <a:xfrm>
            <a:off x="0" y="0"/>
            <a:ext cx="6803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Content Placeholder 2">
            <a:extLst>
              <a:ext uri="{FF2B5EF4-FFF2-40B4-BE49-F238E27FC236}">
                <a16:creationId xmlns:a16="http://schemas.microsoft.com/office/drawing/2014/main" id="{CA552DC7-5CCD-0580-AC3E-1FA33335D597}"/>
              </a:ext>
            </a:extLst>
          </p:cNvPr>
          <p:cNvSpPr>
            <a:spLocks noGrp="1"/>
          </p:cNvSpPr>
          <p:nvPr>
            <p:ph idx="1" hasCustomPrompt="1"/>
          </p:nvPr>
        </p:nvSpPr>
        <p:spPr>
          <a:xfrm>
            <a:off x="408709" y="2514962"/>
            <a:ext cx="4962922" cy="3299361"/>
          </a:xfrm>
        </p:spPr>
        <p:txBody>
          <a:bodyPr lIns="0" tIns="0" rIns="0" bIns="0">
            <a:noAutofit/>
          </a:bodyPr>
          <a:lstStyle>
            <a:lvl1pPr marL="285750" indent="-285750">
              <a:lnSpc>
                <a:spcPct val="100000"/>
              </a:lnSpc>
              <a:spcBef>
                <a:spcPts val="1600"/>
              </a:spcBef>
              <a:buClr>
                <a:schemeClr val="bg1"/>
              </a:buClr>
              <a:buFont typeface="Arial" panose="020B0604020202020204" pitchFamily="34" charset="0"/>
              <a:buChar char="•"/>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7B72EC16-8F21-DF60-59D1-C147710E59F4}"/>
              </a:ext>
            </a:extLst>
          </p:cNvPr>
          <p:cNvSpPr>
            <a:spLocks noGrp="1"/>
          </p:cNvSpPr>
          <p:nvPr>
            <p:ph type="ftr" sz="quarter" idx="11"/>
          </p:nvPr>
        </p:nvSpPr>
        <p:spPr>
          <a:xfrm>
            <a:off x="409177" y="6086453"/>
            <a:ext cx="4962922" cy="365125"/>
          </a:xfrm>
        </p:spPr>
        <p:txBody>
          <a:bodyPr lIns="0" tIns="0" rIns="0" bIns="0">
            <a:normAutofit/>
          </a:bodyPr>
          <a:lstStyle>
            <a:lvl1pPr algn="l">
              <a:defRPr sz="1500" baseline="0">
                <a:solidFill>
                  <a:schemeClr val="bg1"/>
                </a:solidFill>
              </a:defRPr>
            </a:lvl1pPr>
          </a:lstStyle>
          <a:p>
            <a:r>
              <a:rPr lang="en-GB"/>
              <a:t>Presentation title</a:t>
            </a:r>
          </a:p>
        </p:txBody>
      </p:sp>
    </p:spTree>
    <p:extLst>
      <p:ext uri="{BB962C8B-B14F-4D97-AF65-F5344CB8AC3E}">
        <p14:creationId xmlns:p14="http://schemas.microsoft.com/office/powerpoint/2010/main" val="404526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lide A - text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0" y="0"/>
            <a:ext cx="680313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3" name="Content Placeholder 2">
            <a:extLst>
              <a:ext uri="{FF2B5EF4-FFF2-40B4-BE49-F238E27FC236}">
                <a16:creationId xmlns:a16="http://schemas.microsoft.com/office/drawing/2014/main" id="{F14BE2A0-B137-248D-CC21-9CC0F75B83C5}"/>
              </a:ext>
            </a:extLst>
          </p:cNvPr>
          <p:cNvSpPr>
            <a:spLocks noGrp="1"/>
          </p:cNvSpPr>
          <p:nvPr>
            <p:ph idx="1" hasCustomPrompt="1"/>
          </p:nvPr>
        </p:nvSpPr>
        <p:spPr>
          <a:xfrm>
            <a:off x="408709" y="2514962"/>
            <a:ext cx="4962922" cy="3406515"/>
          </a:xfrm>
        </p:spPr>
        <p:txBody>
          <a:bodyPr lIns="0" tIns="0" rIns="0" bIns="0">
            <a:noAutofit/>
          </a:bodyPr>
          <a:lstStyle>
            <a:lvl1pPr marL="0" indent="0">
              <a:lnSpc>
                <a:spcPct val="100000"/>
              </a:lnSpc>
              <a:spcBef>
                <a:spcPts val="1600"/>
              </a:spcBef>
              <a:buNone/>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Footer Placeholder 4">
            <a:extLst>
              <a:ext uri="{FF2B5EF4-FFF2-40B4-BE49-F238E27FC236}">
                <a16:creationId xmlns:a16="http://schemas.microsoft.com/office/drawing/2014/main" id="{C0DF427C-1FD6-5F23-F866-7FACDF157982}"/>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bg1"/>
                </a:solidFill>
              </a:defRPr>
            </a:lvl1pPr>
          </a:lstStyle>
          <a:p>
            <a:r>
              <a:rPr lang="en-GB"/>
              <a:t>Presentation title</a:t>
            </a:r>
          </a:p>
        </p:txBody>
      </p:sp>
    </p:spTree>
    <p:extLst>
      <p:ext uri="{BB962C8B-B14F-4D97-AF65-F5344CB8AC3E}">
        <p14:creationId xmlns:p14="http://schemas.microsoft.com/office/powerpoint/2010/main" val="205077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B - text and 1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1612035"/>
            <a:ext cx="4720465" cy="3957492"/>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8" name="Content Placeholder 2">
            <a:extLst>
              <a:ext uri="{FF2B5EF4-FFF2-40B4-BE49-F238E27FC236}">
                <a16:creationId xmlns:a16="http://schemas.microsoft.com/office/drawing/2014/main" id="{E8679F58-C517-0653-D188-E990E552916E}"/>
              </a:ext>
            </a:extLst>
          </p:cNvPr>
          <p:cNvSpPr>
            <a:spLocks noGrp="1"/>
          </p:cNvSpPr>
          <p:nvPr>
            <p:ph idx="1" hasCustomPrompt="1"/>
          </p:nvPr>
        </p:nvSpPr>
        <p:spPr>
          <a:xfrm>
            <a:off x="408709" y="2514962"/>
            <a:ext cx="4962922" cy="335611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5FA4BEA4-FF4B-660A-8E93-E86819FD01DA}"/>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95573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C - text and 2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547420"/>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7" name="Picture Placeholder 3">
            <a:extLst>
              <a:ext uri="{FF2B5EF4-FFF2-40B4-BE49-F238E27FC236}">
                <a16:creationId xmlns:a16="http://schemas.microsoft.com/office/drawing/2014/main" id="{FEE1B182-412E-0908-5A1A-5C11CC401BB9}"/>
              </a:ext>
            </a:extLst>
          </p:cNvPr>
          <p:cNvSpPr>
            <a:spLocks noGrp="1"/>
          </p:cNvSpPr>
          <p:nvPr>
            <p:ph type="pic" sz="quarter" idx="13" hasCustomPrompt="1"/>
          </p:nvPr>
        </p:nvSpPr>
        <p:spPr>
          <a:xfrm>
            <a:off x="6820370" y="3519056"/>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12" name="Content Placeholder 2">
            <a:extLst>
              <a:ext uri="{FF2B5EF4-FFF2-40B4-BE49-F238E27FC236}">
                <a16:creationId xmlns:a16="http://schemas.microsoft.com/office/drawing/2014/main" id="{CF474211-511F-7EA9-DA1E-CDDA200A5A8D}"/>
              </a:ext>
            </a:extLst>
          </p:cNvPr>
          <p:cNvSpPr>
            <a:spLocks noGrp="1"/>
          </p:cNvSpPr>
          <p:nvPr>
            <p:ph idx="1" hasCustomPrompt="1"/>
          </p:nvPr>
        </p:nvSpPr>
        <p:spPr>
          <a:xfrm>
            <a:off x="408709" y="2514962"/>
            <a:ext cx="4962922" cy="346962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2AD6D0FD-1627-E5EE-C856-1A06C651603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387503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lide D - text only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7195BD-AFC1-504A-6EC6-8378CFB486BA}"/>
              </a:ext>
            </a:extLst>
          </p:cNvPr>
          <p:cNvSpPr/>
          <p:nvPr userDrawn="1"/>
        </p:nvSpPr>
        <p:spPr>
          <a:xfrm>
            <a:off x="0" y="0"/>
            <a:ext cx="680313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Content Placeholder 2">
            <a:extLst>
              <a:ext uri="{FF2B5EF4-FFF2-40B4-BE49-F238E27FC236}">
                <a16:creationId xmlns:a16="http://schemas.microsoft.com/office/drawing/2014/main" id="{CA552DC7-5CCD-0580-AC3E-1FA33335D597}"/>
              </a:ext>
            </a:extLst>
          </p:cNvPr>
          <p:cNvSpPr>
            <a:spLocks noGrp="1"/>
          </p:cNvSpPr>
          <p:nvPr>
            <p:ph idx="1" hasCustomPrompt="1"/>
          </p:nvPr>
        </p:nvSpPr>
        <p:spPr>
          <a:xfrm>
            <a:off x="408709" y="2514962"/>
            <a:ext cx="4962922" cy="3299361"/>
          </a:xfrm>
        </p:spPr>
        <p:txBody>
          <a:bodyPr lIns="0" tIns="0" rIns="0" bIns="0">
            <a:noAutofit/>
          </a:bodyPr>
          <a:lstStyle>
            <a:lvl1pPr marL="285750" indent="-285750">
              <a:lnSpc>
                <a:spcPct val="100000"/>
              </a:lnSpc>
              <a:spcBef>
                <a:spcPts val="1600"/>
              </a:spcBef>
              <a:buClr>
                <a:schemeClr val="bg1"/>
              </a:buClr>
              <a:buFont typeface="Arial" panose="020B0604020202020204" pitchFamily="34" charset="0"/>
              <a:buChar char="•"/>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7B72EC16-8F21-DF60-59D1-C147710E59F4}"/>
              </a:ext>
            </a:extLst>
          </p:cNvPr>
          <p:cNvSpPr>
            <a:spLocks noGrp="1"/>
          </p:cNvSpPr>
          <p:nvPr>
            <p:ph type="ftr" sz="quarter" idx="11"/>
          </p:nvPr>
        </p:nvSpPr>
        <p:spPr>
          <a:xfrm>
            <a:off x="409177" y="6086453"/>
            <a:ext cx="4962922" cy="365125"/>
          </a:xfrm>
        </p:spPr>
        <p:txBody>
          <a:bodyPr lIns="0" tIns="0" rIns="0" bIns="0">
            <a:normAutofit/>
          </a:bodyPr>
          <a:lstStyle>
            <a:lvl1pPr algn="l">
              <a:defRPr sz="1500" baseline="0">
                <a:solidFill>
                  <a:schemeClr val="bg1"/>
                </a:solidFill>
              </a:defRPr>
            </a:lvl1pPr>
          </a:lstStyle>
          <a:p>
            <a:r>
              <a:rPr lang="en-GB"/>
              <a:t>Presentation title</a:t>
            </a:r>
          </a:p>
        </p:txBody>
      </p:sp>
    </p:spTree>
    <p:extLst>
      <p:ext uri="{BB962C8B-B14F-4D97-AF65-F5344CB8AC3E}">
        <p14:creationId xmlns:p14="http://schemas.microsoft.com/office/powerpoint/2010/main" val="126776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1628775"/>
            <a:ext cx="10658475" cy="828675"/>
          </a:xfrm>
        </p:spPr>
        <p:txBody>
          <a:bodyPr anchor="t" anchorCtr="0">
            <a:normAutofit/>
          </a:bodyPr>
          <a:lstStyle>
            <a:lvl1pPr algn="l">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2616656"/>
            <a:ext cx="10658474" cy="76150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a:extLst>
              <a:ext uri="{FF2B5EF4-FFF2-40B4-BE49-F238E27FC236}">
                <a16:creationId xmlns:a16="http://schemas.microsoft.com/office/drawing/2014/main" id="{7EF83FAC-E4E7-EA41-96F2-11C78EA727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70630"/>
            <a:ext cx="12192000" cy="1816100"/>
          </a:xfrm>
          <a:prstGeom prst="rect">
            <a:avLst/>
          </a:prstGeom>
        </p:spPr>
      </p:pic>
    </p:spTree>
    <p:extLst>
      <p:ext uri="{BB962C8B-B14F-4D97-AF65-F5344CB8AC3E}">
        <p14:creationId xmlns:p14="http://schemas.microsoft.com/office/powerpoint/2010/main" val="2710107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E - text and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BED741AB-E600-23C9-FD3A-8DB2AB5FCF9D}"/>
              </a:ext>
            </a:extLst>
          </p:cNvPr>
          <p:cNvSpPr>
            <a:spLocks noGrp="1"/>
          </p:cNvSpPr>
          <p:nvPr>
            <p:ph type="pic" sz="quarter" idx="12" hasCustomPrompt="1"/>
          </p:nvPr>
        </p:nvSpPr>
        <p:spPr>
          <a:xfrm>
            <a:off x="6096000" y="0"/>
            <a:ext cx="6096000" cy="6858000"/>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6" name="Content Placeholder 2">
            <a:extLst>
              <a:ext uri="{FF2B5EF4-FFF2-40B4-BE49-F238E27FC236}">
                <a16:creationId xmlns:a16="http://schemas.microsoft.com/office/drawing/2014/main" id="{F577702B-BED9-8318-D428-ACB2D2281877}"/>
              </a:ext>
            </a:extLst>
          </p:cNvPr>
          <p:cNvSpPr>
            <a:spLocks noGrp="1"/>
          </p:cNvSpPr>
          <p:nvPr>
            <p:ph idx="1" hasCustomPrompt="1"/>
          </p:nvPr>
        </p:nvSpPr>
        <p:spPr>
          <a:xfrm>
            <a:off x="408709" y="2514963"/>
            <a:ext cx="4962922" cy="3463322"/>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FD7C8691-CE5E-378F-350E-353A5B1D6C29}"/>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1404371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4"/>
            <a:ext cx="2819400" cy="1816965"/>
          </a:xfrm>
        </p:spPr>
        <p:txBody>
          <a:bodyPr lIns="0" tIns="0" rIns="0" bIns="0" anchor="t">
            <a:noAutofit/>
          </a:bodyPr>
          <a:lstStyle>
            <a:lvl1pPr>
              <a:defRPr sz="3000" b="1"/>
            </a:lvl1pPr>
          </a:lstStyle>
          <a:p>
            <a:r>
              <a:rPr lang="en-GB"/>
              <a:t>Table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8" name="Table Placeholder 7">
            <a:extLst>
              <a:ext uri="{FF2B5EF4-FFF2-40B4-BE49-F238E27FC236}">
                <a16:creationId xmlns:a16="http://schemas.microsoft.com/office/drawing/2014/main" id="{A8FB517A-BC03-BBA1-E288-BC48F7A4115E}"/>
              </a:ext>
            </a:extLst>
          </p:cNvPr>
          <p:cNvSpPr>
            <a:spLocks noGrp="1"/>
          </p:cNvSpPr>
          <p:nvPr>
            <p:ph type="tbl" sz="quarter" idx="12" hasCustomPrompt="1"/>
          </p:nvPr>
        </p:nvSpPr>
        <p:spPr>
          <a:xfrm>
            <a:off x="3643313" y="1995488"/>
            <a:ext cx="7924800" cy="4044950"/>
          </a:xfrm>
          <a:solidFill>
            <a:schemeClr val="bg1"/>
          </a:solidFill>
        </p:spPr>
        <p:txBody>
          <a:bodyPr anchor="ctr">
            <a:normAutofit/>
          </a:bodyPr>
          <a:lstStyle>
            <a:lvl1pPr marL="0" indent="0" algn="ctr">
              <a:buNone/>
              <a:defRPr sz="1600"/>
            </a:lvl1pPr>
          </a:lstStyle>
          <a:p>
            <a:r>
              <a:rPr lang="en-GB"/>
              <a:t>Add table here</a:t>
            </a:r>
          </a:p>
          <a:p>
            <a:endParaRPr lang="en-GB"/>
          </a:p>
          <a:p>
            <a:endParaRPr lang="en-GB"/>
          </a:p>
          <a:p>
            <a:endParaRPr lang="en-GB"/>
          </a:p>
        </p:txBody>
      </p:sp>
      <p:sp>
        <p:nvSpPr>
          <p:cNvPr id="3" name="Footer Placeholder 4">
            <a:extLst>
              <a:ext uri="{FF2B5EF4-FFF2-40B4-BE49-F238E27FC236}">
                <a16:creationId xmlns:a16="http://schemas.microsoft.com/office/drawing/2014/main" id="{14844CFC-9B82-DAF3-E5F3-142DB651752E}"/>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26633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A - 1 full slide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0D5AF59-429B-0EA6-DEB8-7D677C1FEBD2}"/>
              </a:ext>
            </a:extLst>
          </p:cNvPr>
          <p:cNvSpPr>
            <a:spLocks noGrp="1"/>
          </p:cNvSpPr>
          <p:nvPr>
            <p:ph type="pic" sz="quarter" idx="12" hasCustomPrompt="1"/>
          </p:nvPr>
        </p:nvSpPr>
        <p:spPr>
          <a:xfrm>
            <a:off x="0" y="0"/>
            <a:ext cx="12192000" cy="6858000"/>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2" name="Footer Placeholder 4">
            <a:extLst>
              <a:ext uri="{FF2B5EF4-FFF2-40B4-BE49-F238E27FC236}">
                <a16:creationId xmlns:a16="http://schemas.microsoft.com/office/drawing/2014/main" id="{AD302760-CD6C-01AF-1357-EC8C7169A63D}"/>
              </a:ext>
            </a:extLst>
          </p:cNvPr>
          <p:cNvSpPr>
            <a:spLocks noGrp="1"/>
          </p:cNvSpPr>
          <p:nvPr>
            <p:ph type="ftr" sz="quarter" idx="11"/>
          </p:nvPr>
        </p:nvSpPr>
        <p:spPr>
          <a:xfrm>
            <a:off x="409177" y="6086453"/>
            <a:ext cx="4962922" cy="365125"/>
          </a:xfrm>
        </p:spPr>
        <p:txBody>
          <a:bodyPr lIns="0" tIns="0" rIns="0" bIns="0">
            <a:normAutofit/>
          </a:bodyPr>
          <a:lstStyle>
            <a:lvl1pPr algn="l">
              <a:defRPr sz="1500" b="1" i="0" baseline="0">
                <a:solidFill>
                  <a:schemeClr val="bg1"/>
                </a:solidFill>
              </a:defRPr>
            </a:lvl1pPr>
          </a:lstStyle>
          <a:p>
            <a:r>
              <a:rPr lang="en-GB"/>
              <a:t>Presentation title</a:t>
            </a:r>
          </a:p>
        </p:txBody>
      </p:sp>
    </p:spTree>
    <p:extLst>
      <p:ext uri="{BB962C8B-B14F-4D97-AF65-F5344CB8AC3E}">
        <p14:creationId xmlns:p14="http://schemas.microsoft.com/office/powerpoint/2010/main" val="72151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B- 4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6DC7EC-D2D7-2907-43AA-41B166E02EB1}"/>
              </a:ext>
            </a:extLst>
          </p:cNvPr>
          <p:cNvSpPr/>
          <p:nvPr userDrawn="1"/>
        </p:nvSpPr>
        <p:spPr>
          <a:xfrm>
            <a:off x="7612545" y="0"/>
            <a:ext cx="4572000" cy="685800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3">
            <a:extLst>
              <a:ext uri="{FF2B5EF4-FFF2-40B4-BE49-F238E27FC236}">
                <a16:creationId xmlns:a16="http://schemas.microsoft.com/office/drawing/2014/main" id="{80D5AF59-429B-0EA6-DEB8-7D677C1FEBD2}"/>
              </a:ext>
            </a:extLst>
          </p:cNvPr>
          <p:cNvSpPr>
            <a:spLocks noGrp="1"/>
          </p:cNvSpPr>
          <p:nvPr>
            <p:ph type="pic" sz="quarter" idx="12" hasCustomPrompt="1"/>
          </p:nvPr>
        </p:nvSpPr>
        <p:spPr>
          <a:xfrm>
            <a:off x="409177" y="537468"/>
            <a:ext cx="4675441" cy="5479306"/>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5" name="Picture Placeholder 3">
            <a:extLst>
              <a:ext uri="{FF2B5EF4-FFF2-40B4-BE49-F238E27FC236}">
                <a16:creationId xmlns:a16="http://schemas.microsoft.com/office/drawing/2014/main" id="{BB9EE53D-5396-C0DC-B14F-4CE4652A15F7}"/>
              </a:ext>
            </a:extLst>
          </p:cNvPr>
          <p:cNvSpPr>
            <a:spLocks noGrp="1"/>
          </p:cNvSpPr>
          <p:nvPr>
            <p:ph type="pic" sz="quarter" idx="13" hasCustomPrompt="1"/>
          </p:nvPr>
        </p:nvSpPr>
        <p:spPr>
          <a:xfrm>
            <a:off x="5195455" y="537468"/>
            <a:ext cx="3754581" cy="2784764"/>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7" name="Picture Placeholder 3">
            <a:extLst>
              <a:ext uri="{FF2B5EF4-FFF2-40B4-BE49-F238E27FC236}">
                <a16:creationId xmlns:a16="http://schemas.microsoft.com/office/drawing/2014/main" id="{22CF9AD9-108F-2A2C-8CB0-92947C31D29D}"/>
              </a:ext>
            </a:extLst>
          </p:cNvPr>
          <p:cNvSpPr>
            <a:spLocks noGrp="1"/>
          </p:cNvSpPr>
          <p:nvPr>
            <p:ph type="pic" sz="quarter" idx="15" hasCustomPrompt="1"/>
          </p:nvPr>
        </p:nvSpPr>
        <p:spPr>
          <a:xfrm>
            <a:off x="5195455" y="3435353"/>
            <a:ext cx="3754581" cy="2581421"/>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8" name="Picture Placeholder 3">
            <a:extLst>
              <a:ext uri="{FF2B5EF4-FFF2-40B4-BE49-F238E27FC236}">
                <a16:creationId xmlns:a16="http://schemas.microsoft.com/office/drawing/2014/main" id="{09E23D47-379F-3C9F-CF09-306BDF1C7F43}"/>
              </a:ext>
            </a:extLst>
          </p:cNvPr>
          <p:cNvSpPr>
            <a:spLocks noGrp="1"/>
          </p:cNvSpPr>
          <p:nvPr>
            <p:ph type="pic" sz="quarter" idx="14" hasCustomPrompt="1"/>
          </p:nvPr>
        </p:nvSpPr>
        <p:spPr>
          <a:xfrm>
            <a:off x="9060874" y="537468"/>
            <a:ext cx="2721950" cy="5479306"/>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2" name="Footer Placeholder 4">
            <a:extLst>
              <a:ext uri="{FF2B5EF4-FFF2-40B4-BE49-F238E27FC236}">
                <a16:creationId xmlns:a16="http://schemas.microsoft.com/office/drawing/2014/main" id="{19295BB4-9924-20AB-274C-FAB32ACFC7E4}"/>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627329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a:t>Thank you</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7" y="388777"/>
            <a:ext cx="2863069" cy="705020"/>
          </a:xfrm>
          <a:prstGeom prst="rect">
            <a:avLst/>
          </a:prstGeom>
        </p:spPr>
      </p:pic>
      <p:pic>
        <p:nvPicPr>
          <p:cNvPr id="3" name="Graphic 2">
            <a:extLst>
              <a:ext uri="{FF2B5EF4-FFF2-40B4-BE49-F238E27FC236}">
                <a16:creationId xmlns:a16="http://schemas.microsoft.com/office/drawing/2014/main" id="{46106C31-68C8-2357-3FCA-444CCDD9FB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
        <p:nvSpPr>
          <p:cNvPr id="7" name="TextBox 6">
            <a:extLst>
              <a:ext uri="{FF2B5EF4-FFF2-40B4-BE49-F238E27FC236}">
                <a16:creationId xmlns:a16="http://schemas.microsoft.com/office/drawing/2014/main" id="{CA73AB02-F4B3-F90A-9051-C566A1601500}"/>
              </a:ext>
            </a:extLst>
          </p:cNvPr>
          <p:cNvSpPr txBox="1"/>
          <p:nvPr userDrawn="1"/>
        </p:nvSpPr>
        <p:spPr>
          <a:xfrm>
            <a:off x="409176" y="6189066"/>
            <a:ext cx="5686823"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err="1">
                <a:solidFill>
                  <a:schemeClr val="bg1"/>
                </a:solidFill>
                <a:effectLst/>
                <a:latin typeface="Arial" panose="020B0604020202020204" pitchFamily="34" charset="0"/>
              </a:rPr>
              <a:t>westyorks-ca.gov.uk</a:t>
            </a:r>
            <a:endParaRPr lang="en-GB" sz="150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7431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a:t>Thank you</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7" y="388777"/>
            <a:ext cx="2863069" cy="705020"/>
          </a:xfrm>
          <a:prstGeom prst="rect">
            <a:avLst/>
          </a:prstGeom>
        </p:spPr>
      </p:pic>
      <p:pic>
        <p:nvPicPr>
          <p:cNvPr id="3" name="Graphic 2">
            <a:extLst>
              <a:ext uri="{FF2B5EF4-FFF2-40B4-BE49-F238E27FC236}">
                <a16:creationId xmlns:a16="http://schemas.microsoft.com/office/drawing/2014/main" id="{46106C31-68C8-2357-3FCA-444CCDD9FB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
        <p:nvSpPr>
          <p:cNvPr id="7" name="TextBox 6">
            <a:extLst>
              <a:ext uri="{FF2B5EF4-FFF2-40B4-BE49-F238E27FC236}">
                <a16:creationId xmlns:a16="http://schemas.microsoft.com/office/drawing/2014/main" id="{CA73AB02-F4B3-F90A-9051-C566A1601500}"/>
              </a:ext>
            </a:extLst>
          </p:cNvPr>
          <p:cNvSpPr txBox="1"/>
          <p:nvPr userDrawn="1"/>
        </p:nvSpPr>
        <p:spPr>
          <a:xfrm>
            <a:off x="409176" y="6189066"/>
            <a:ext cx="5686823"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err="1">
                <a:solidFill>
                  <a:schemeClr val="bg1"/>
                </a:solidFill>
                <a:effectLst/>
                <a:latin typeface="Arial" panose="020B0604020202020204" pitchFamily="34" charset="0"/>
              </a:rPr>
              <a:t>westyorks-ca.gov.uk</a:t>
            </a:r>
            <a:endParaRPr lang="en-GB" sz="150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69290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cxnSp>
        <p:nvCxnSpPr>
          <p:cNvPr id="2" name="Straight Connector 1"/>
          <p:cNvCxnSpPr/>
          <p:nvPr userDrawn="1"/>
        </p:nvCxnSpPr>
        <p:spPr>
          <a:xfrm>
            <a:off x="619019" y="1181523"/>
            <a:ext cx="10920851" cy="0"/>
          </a:xfrm>
          <a:prstGeom prst="line">
            <a:avLst/>
          </a:prstGeom>
          <a:ln w="57150">
            <a:solidFill>
              <a:srgbClr val="009A91"/>
            </a:solidFill>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hasCustomPrompt="1"/>
          </p:nvPr>
        </p:nvSpPr>
        <p:spPr>
          <a:xfrm>
            <a:off x="609600" y="274638"/>
            <a:ext cx="10972800" cy="738236"/>
          </a:xfrm>
        </p:spPr>
        <p:txBody>
          <a:bodyPr>
            <a:normAutofit/>
          </a:bodyPr>
          <a:lstStyle>
            <a:lvl1pPr algn="l">
              <a:defRPr sz="2800" b="1" u="none">
                <a:latin typeface="Arial" panose="020B0604020202020204" pitchFamily="34" charset="0"/>
                <a:cs typeface="Arial" panose="020B0604020202020204" pitchFamily="34" charset="0"/>
              </a:defRPr>
            </a:lvl1pPr>
          </a:lstStyle>
          <a:p>
            <a:r>
              <a:rPr lang="en-US"/>
              <a:t>Text - Image slide</a:t>
            </a:r>
            <a:endParaRPr lang="en-GB"/>
          </a:p>
        </p:txBody>
      </p:sp>
      <p:sp>
        <p:nvSpPr>
          <p:cNvPr id="4" name="Picture Placeholder 3"/>
          <p:cNvSpPr>
            <a:spLocks noGrp="1"/>
          </p:cNvSpPr>
          <p:nvPr>
            <p:ph type="pic" sz="quarter" idx="11"/>
          </p:nvPr>
        </p:nvSpPr>
        <p:spPr>
          <a:xfrm>
            <a:off x="5949950" y="1544638"/>
            <a:ext cx="5535613" cy="3983037"/>
          </a:xfrm>
        </p:spPr>
        <p:txBody>
          <a:bodyPr/>
          <a:lstStyle/>
          <a:p>
            <a:endParaRPr lang="en-GB"/>
          </a:p>
        </p:txBody>
      </p:sp>
      <p:sp>
        <p:nvSpPr>
          <p:cNvPr id="8" name="Text Placeholder 7"/>
          <p:cNvSpPr>
            <a:spLocks noGrp="1"/>
          </p:cNvSpPr>
          <p:nvPr>
            <p:ph type="body" sz="quarter" idx="12"/>
          </p:nvPr>
        </p:nvSpPr>
        <p:spPr>
          <a:xfrm>
            <a:off x="609600" y="1544638"/>
            <a:ext cx="4932363" cy="4033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8731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92443"/>
          </a:xfrm>
          <a:prstGeom prst="rect">
            <a:avLst/>
          </a:prstGeom>
        </p:spPr>
        <p:txBody>
          <a:bodyPr wrap="square" lIns="0" tIns="0" rIns="0" bIns="0">
            <a:spAutoFit/>
          </a:bodyPr>
          <a:lstStyle>
            <a:lvl1pPr>
              <a:defRPr sz="3200" b="1" i="0">
                <a:solidFill>
                  <a:srgbClr val="006F7D"/>
                </a:solidFill>
                <a:latin typeface="Roboto"/>
                <a:cs typeface="Roboto"/>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24300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97312" y="853784"/>
            <a:ext cx="4797377" cy="492443"/>
          </a:xfrm>
        </p:spPr>
        <p:txBody>
          <a:bodyPr lIns="0" tIns="0" rIns="0" bIns="0"/>
          <a:lstStyle>
            <a:lvl1pPr>
              <a:defRPr sz="3200" b="1" i="0">
                <a:solidFill>
                  <a:srgbClr val="006F7D"/>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9431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97312" y="853784"/>
            <a:ext cx="4797377" cy="492443"/>
          </a:xfrm>
        </p:spPr>
        <p:txBody>
          <a:bodyPr lIns="0" tIns="0" rIns="0" bIns="0"/>
          <a:lstStyle>
            <a:lvl1pPr>
              <a:defRPr sz="3200" b="1" i="0">
                <a:solidFill>
                  <a:srgbClr val="006F7D"/>
                </a:solidFill>
                <a:latin typeface="Roboto"/>
                <a:cs typeface="Roboto"/>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500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EC80C-3CAB-934A-9933-4350BDD4105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83286"/>
            <a:ext cx="12192000" cy="18161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1628775"/>
            <a:ext cx="10658475" cy="828675"/>
          </a:xfrm>
        </p:spPr>
        <p:txBody>
          <a:bodyPr anchor="t" anchorCtr="0">
            <a:normAutofit/>
          </a:bodyPr>
          <a:lstStyle>
            <a:lvl1pPr algn="l">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2616656"/>
            <a:ext cx="10658474" cy="76150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594749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97312" y="853784"/>
            <a:ext cx="4797377" cy="492443"/>
          </a:xfrm>
        </p:spPr>
        <p:txBody>
          <a:bodyPr lIns="0" tIns="0" rIns="0" bIns="0"/>
          <a:lstStyle>
            <a:lvl1pPr>
              <a:defRPr sz="3200" b="1" i="0">
                <a:solidFill>
                  <a:srgbClr val="006F7D"/>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70424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4344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F7B4-B8D7-477D-833B-DBED805E82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3E33C2E-7B7C-4879-AC28-CFCCAF1753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BC7599-7CCF-4293-8E2E-D1BD074B92AD}"/>
              </a:ext>
            </a:extLst>
          </p:cNvPr>
          <p:cNvSpPr>
            <a:spLocks noGrp="1"/>
          </p:cNvSpPr>
          <p:nvPr>
            <p:ph type="dt" sz="half" idx="10"/>
          </p:nvPr>
        </p:nvSpPr>
        <p:spPr/>
        <p:txBody>
          <a:bodyPr/>
          <a:lstStyle/>
          <a:p>
            <a:fld id="{521339D3-B17E-43F3-BA42-CB8C0ECC3C27}" type="datetimeFigureOut">
              <a:rPr lang="en-GB" smtClean="0"/>
              <a:t>18/11/2024</a:t>
            </a:fld>
            <a:endParaRPr lang="en-GB"/>
          </a:p>
        </p:txBody>
      </p:sp>
      <p:sp>
        <p:nvSpPr>
          <p:cNvPr id="5" name="Footer Placeholder 4">
            <a:extLst>
              <a:ext uri="{FF2B5EF4-FFF2-40B4-BE49-F238E27FC236}">
                <a16:creationId xmlns:a16="http://schemas.microsoft.com/office/drawing/2014/main" id="{224B9C12-AB2E-46DF-88F9-8E9288E5E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993DA8-9939-436F-82B2-86447BD09FF5}"/>
              </a:ext>
            </a:extLst>
          </p:cNvPr>
          <p:cNvSpPr>
            <a:spLocks noGrp="1"/>
          </p:cNvSpPr>
          <p:nvPr>
            <p:ph type="sldNum" sz="quarter" idx="12"/>
          </p:nvPr>
        </p:nvSpPr>
        <p:spPr/>
        <p:txBody>
          <a:bodyPr/>
          <a:lstStyle/>
          <a:p>
            <a:fld id="{0701653F-5CD9-4524-95B1-50CCBBEC3502}" type="slidenum">
              <a:rPr lang="en-GB" smtClean="0"/>
              <a:t>‹#›</a:t>
            </a:fld>
            <a:endParaRPr lang="en-GB"/>
          </a:p>
        </p:txBody>
      </p:sp>
      <p:pic>
        <p:nvPicPr>
          <p:cNvPr id="7" name="Picture 6" descr="A black background with white text&#10;&#10;Description automatically generated">
            <a:extLst>
              <a:ext uri="{FF2B5EF4-FFF2-40B4-BE49-F238E27FC236}">
                <a16:creationId xmlns:a16="http://schemas.microsoft.com/office/drawing/2014/main" id="{C98F96D1-7CA0-4853-9742-7FA8E74417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51966" y="573917"/>
            <a:ext cx="1862706" cy="502408"/>
          </a:xfrm>
          <a:prstGeom prst="rect">
            <a:avLst/>
          </a:prstGeom>
        </p:spPr>
      </p:pic>
      <p:pic>
        <p:nvPicPr>
          <p:cNvPr id="8" name="Picture 7" descr="A black and white text&#10;&#10;Description automatically generated">
            <a:extLst>
              <a:ext uri="{FF2B5EF4-FFF2-40B4-BE49-F238E27FC236}">
                <a16:creationId xmlns:a16="http://schemas.microsoft.com/office/drawing/2014/main" id="{ECAF9F21-F844-4C75-B762-00526C6F2A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8875" y="5738060"/>
            <a:ext cx="1575322" cy="546023"/>
          </a:xfrm>
          <a:prstGeom prst="rect">
            <a:avLst/>
          </a:prstGeom>
        </p:spPr>
      </p:pic>
    </p:spTree>
    <p:extLst>
      <p:ext uri="{BB962C8B-B14F-4D97-AF65-F5344CB8AC3E}">
        <p14:creationId xmlns:p14="http://schemas.microsoft.com/office/powerpoint/2010/main" val="1535244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6CB8C2-1053-4E7E-85B0-CD976F6D7168}"/>
              </a:ext>
            </a:extLst>
          </p:cNvPr>
          <p:cNvSpPr>
            <a:spLocks noGrp="1"/>
          </p:cNvSpPr>
          <p:nvPr>
            <p:ph type="ctrTitle" hasCustomPrompt="1"/>
          </p:nvPr>
        </p:nvSpPr>
        <p:spPr>
          <a:xfrm>
            <a:off x="460635" y="3065497"/>
            <a:ext cx="9144000" cy="727006"/>
          </a:xfrm>
        </p:spPr>
        <p:txBody>
          <a:bodyPr anchor="b">
            <a:normAutofit/>
          </a:bodyPr>
          <a:lstStyle>
            <a:lvl1pPr algn="l">
              <a:defRPr sz="4400" baseline="0">
                <a:solidFill>
                  <a:schemeClr val="bg1"/>
                </a:solidFill>
              </a:defRPr>
            </a:lvl1pPr>
          </a:lstStyle>
          <a:p>
            <a:r>
              <a:rPr lang="en-GB"/>
              <a:t>Page divider Roboto 44pt</a:t>
            </a:r>
          </a:p>
        </p:txBody>
      </p:sp>
      <p:sp>
        <p:nvSpPr>
          <p:cNvPr id="6" name="Subtitle 2">
            <a:extLst>
              <a:ext uri="{FF2B5EF4-FFF2-40B4-BE49-F238E27FC236}">
                <a16:creationId xmlns:a16="http://schemas.microsoft.com/office/drawing/2014/main" id="{F7C525F7-558B-4192-A2F7-E8241F3EABA2}"/>
              </a:ext>
            </a:extLst>
          </p:cNvPr>
          <p:cNvSpPr>
            <a:spLocks noGrp="1"/>
          </p:cNvSpPr>
          <p:nvPr>
            <p:ph type="subTitle" idx="1" hasCustomPrompt="1"/>
          </p:nvPr>
        </p:nvSpPr>
        <p:spPr>
          <a:xfrm>
            <a:off x="460635" y="3884580"/>
            <a:ext cx="9144000" cy="433249"/>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Sub text Roboto 28pt</a:t>
            </a:r>
          </a:p>
        </p:txBody>
      </p:sp>
      <p:pic>
        <p:nvPicPr>
          <p:cNvPr id="4" name="Picture 3" descr="A black background with white text&#10;&#10;Description automatically generated">
            <a:extLst>
              <a:ext uri="{FF2B5EF4-FFF2-40B4-BE49-F238E27FC236}">
                <a16:creationId xmlns:a16="http://schemas.microsoft.com/office/drawing/2014/main" id="{2C98233F-9AF6-4F2C-BB5B-652192832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9751966" y="573917"/>
            <a:ext cx="1862706" cy="502408"/>
          </a:xfrm>
          <a:prstGeom prst="rect">
            <a:avLst/>
          </a:prstGeom>
          <a:effectLst>
            <a:glow rad="190500">
              <a:schemeClr val="tx1">
                <a:alpha val="2000"/>
              </a:schemeClr>
            </a:glow>
          </a:effectLst>
        </p:spPr>
      </p:pic>
      <p:pic>
        <p:nvPicPr>
          <p:cNvPr id="8" name="Picture 7" descr="A black and white sign with white text&#10;&#10;Description automatically generated">
            <a:extLst>
              <a:ext uri="{FF2B5EF4-FFF2-40B4-BE49-F238E27FC236}">
                <a16:creationId xmlns:a16="http://schemas.microsoft.com/office/drawing/2014/main" id="{F7E704BF-9159-4E97-A946-899EAE75A5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8875" y="5739395"/>
            <a:ext cx="1575322" cy="544688"/>
          </a:xfrm>
          <a:prstGeom prst="rect">
            <a:avLst/>
          </a:prstGeom>
          <a:effectLst>
            <a:glow rad="190500">
              <a:schemeClr val="tx1">
                <a:alpha val="2000"/>
              </a:schemeClr>
            </a:glow>
          </a:effectLst>
        </p:spPr>
      </p:pic>
    </p:spTree>
    <p:extLst>
      <p:ext uri="{BB962C8B-B14F-4D97-AF65-F5344CB8AC3E}">
        <p14:creationId xmlns:p14="http://schemas.microsoft.com/office/powerpoint/2010/main" val="2271812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6318364" cy="707462"/>
          </a:xfrm>
        </p:spPr>
        <p:txBody>
          <a:bodyPr/>
          <a:lstStyle>
            <a:lvl1pPr>
              <a:defRPr/>
            </a:lvl1pPr>
          </a:lstStyle>
          <a:p>
            <a:r>
              <a:rPr lang="en-GB" dirty="0"/>
              <a:t>Master title Roboto 44pt</a:t>
            </a:r>
          </a:p>
        </p:txBody>
      </p:sp>
      <p:sp>
        <p:nvSpPr>
          <p:cNvPr id="3" name="Content Placeholder 2"/>
          <p:cNvSpPr>
            <a:spLocks noGrp="1"/>
          </p:cNvSpPr>
          <p:nvPr>
            <p:ph idx="1" hasCustomPrompt="1"/>
          </p:nvPr>
        </p:nvSpPr>
        <p:spPr>
          <a:xfrm>
            <a:off x="464573" y="2369576"/>
            <a:ext cx="6318364" cy="3807389"/>
          </a:xfrm>
          <a:noFill/>
        </p:spPr>
        <p:txBody>
          <a:bodyPr/>
          <a:lstStyle>
            <a:lvl1pPr marL="0" indent="0">
              <a:buNone/>
              <a:defRPr baseline="0"/>
            </a:lvl1pPr>
            <a:lvl2pPr>
              <a:defRPr/>
            </a:lvl2pPr>
            <a:lvl3pPr>
              <a:defRPr/>
            </a:lvl3pPr>
            <a:lvl4pPr>
              <a:defRPr/>
            </a:lvl4pPr>
            <a:lvl5pPr>
              <a:defRPr/>
            </a:lvl5pPr>
          </a:lstStyle>
          <a:p>
            <a:pPr lvl="0"/>
            <a:r>
              <a:rPr lang="en-GB" dirty="0"/>
              <a:t>Master text Roboto 28pt</a:t>
            </a:r>
          </a:p>
          <a:p>
            <a:pPr lvl="1"/>
            <a:r>
              <a:rPr lang="en-GB" dirty="0"/>
              <a:t>Second level Roboto 24pt</a:t>
            </a:r>
          </a:p>
          <a:p>
            <a:pPr lvl="2"/>
            <a:r>
              <a:rPr lang="en-GB" dirty="0"/>
              <a:t>Third level Roboto 20pt</a:t>
            </a:r>
          </a:p>
          <a:p>
            <a:pPr lvl="3"/>
            <a:r>
              <a:rPr lang="en-GB" dirty="0"/>
              <a:t>Fourth level Roboto 18pt</a:t>
            </a:r>
          </a:p>
          <a:p>
            <a:pPr lvl="4"/>
            <a:r>
              <a:rPr lang="en-GB" dirty="0"/>
              <a:t>Fifth level Roboto 18pt</a:t>
            </a:r>
          </a:p>
        </p:txBody>
      </p:sp>
    </p:spTree>
    <p:extLst>
      <p:ext uri="{BB962C8B-B14F-4D97-AF65-F5344CB8AC3E}">
        <p14:creationId xmlns:p14="http://schemas.microsoft.com/office/powerpoint/2010/main" val="1326237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6CB8C2-1053-4E7E-85B0-CD976F6D7168}"/>
              </a:ext>
            </a:extLst>
          </p:cNvPr>
          <p:cNvSpPr>
            <a:spLocks noGrp="1"/>
          </p:cNvSpPr>
          <p:nvPr>
            <p:ph type="ctrTitle" hasCustomPrompt="1"/>
          </p:nvPr>
        </p:nvSpPr>
        <p:spPr>
          <a:xfrm>
            <a:off x="460635" y="3065497"/>
            <a:ext cx="9144000" cy="727006"/>
          </a:xfrm>
        </p:spPr>
        <p:txBody>
          <a:bodyPr anchor="b">
            <a:normAutofit/>
          </a:bodyPr>
          <a:lstStyle>
            <a:lvl1pPr algn="l">
              <a:defRPr sz="4400" baseline="0">
                <a:solidFill>
                  <a:schemeClr val="bg1"/>
                </a:solidFill>
              </a:defRPr>
            </a:lvl1pPr>
          </a:lstStyle>
          <a:p>
            <a:r>
              <a:rPr lang="en-GB"/>
              <a:t>Page divider Roboto 44pt</a:t>
            </a:r>
          </a:p>
        </p:txBody>
      </p:sp>
      <p:sp>
        <p:nvSpPr>
          <p:cNvPr id="6" name="Subtitle 2">
            <a:extLst>
              <a:ext uri="{FF2B5EF4-FFF2-40B4-BE49-F238E27FC236}">
                <a16:creationId xmlns:a16="http://schemas.microsoft.com/office/drawing/2014/main" id="{F7C525F7-558B-4192-A2F7-E8241F3EABA2}"/>
              </a:ext>
            </a:extLst>
          </p:cNvPr>
          <p:cNvSpPr>
            <a:spLocks noGrp="1"/>
          </p:cNvSpPr>
          <p:nvPr>
            <p:ph type="subTitle" idx="1" hasCustomPrompt="1"/>
          </p:nvPr>
        </p:nvSpPr>
        <p:spPr>
          <a:xfrm>
            <a:off x="460635" y="3884580"/>
            <a:ext cx="9144000" cy="433249"/>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Sub text Roboto 28pt</a:t>
            </a:r>
          </a:p>
        </p:txBody>
      </p:sp>
      <p:pic>
        <p:nvPicPr>
          <p:cNvPr id="4" name="Picture 3" descr="A black background with white text&#10;&#10;Description automatically generated">
            <a:extLst>
              <a:ext uri="{FF2B5EF4-FFF2-40B4-BE49-F238E27FC236}">
                <a16:creationId xmlns:a16="http://schemas.microsoft.com/office/drawing/2014/main" id="{2C98233F-9AF6-4F2C-BB5B-652192832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9751966" y="573917"/>
            <a:ext cx="1862706" cy="502408"/>
          </a:xfrm>
          <a:prstGeom prst="rect">
            <a:avLst/>
          </a:prstGeom>
          <a:effectLst>
            <a:glow rad="190500">
              <a:schemeClr val="tx1">
                <a:alpha val="2000"/>
              </a:schemeClr>
            </a:glow>
          </a:effectLst>
        </p:spPr>
      </p:pic>
      <p:pic>
        <p:nvPicPr>
          <p:cNvPr id="8" name="Picture 7" descr="A black and white sign with white text&#10;&#10;Description automatically generated">
            <a:extLst>
              <a:ext uri="{FF2B5EF4-FFF2-40B4-BE49-F238E27FC236}">
                <a16:creationId xmlns:a16="http://schemas.microsoft.com/office/drawing/2014/main" id="{F7E704BF-9159-4E97-A946-899EAE75A5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8875" y="5739395"/>
            <a:ext cx="1575322" cy="544688"/>
          </a:xfrm>
          <a:prstGeom prst="rect">
            <a:avLst/>
          </a:prstGeom>
          <a:effectLst>
            <a:glow rad="190500">
              <a:schemeClr val="tx1">
                <a:alpha val="2000"/>
              </a:schemeClr>
            </a:glow>
          </a:effectLst>
        </p:spPr>
      </p:pic>
    </p:spTree>
    <p:extLst>
      <p:ext uri="{BB962C8B-B14F-4D97-AF65-F5344CB8AC3E}">
        <p14:creationId xmlns:p14="http://schemas.microsoft.com/office/powerpoint/2010/main" val="217649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lvl1pPr>
              <a:defRPr/>
            </a:lvl1pPr>
          </a:lstStyle>
          <a:p>
            <a:r>
              <a:rPr lang="en-GB"/>
              <a:t>Master title Roboto 44pt</a:t>
            </a:r>
          </a:p>
        </p:txBody>
      </p:sp>
      <p:sp>
        <p:nvSpPr>
          <p:cNvPr id="3" name="Content Placeholder 2"/>
          <p:cNvSpPr>
            <a:spLocks noGrp="1"/>
          </p:cNvSpPr>
          <p:nvPr>
            <p:ph idx="1" hasCustomPrompt="1"/>
          </p:nvPr>
        </p:nvSpPr>
        <p:spPr>
          <a:xfrm>
            <a:off x="464573" y="2369576"/>
            <a:ext cx="10515600" cy="3807389"/>
          </a:xfrm>
          <a:noFill/>
        </p:spPr>
        <p:txBody>
          <a:bodyPr/>
          <a:lstStyle>
            <a:lvl1pPr marL="0" indent="0">
              <a:buNone/>
              <a:defRPr baseline="0"/>
            </a:lvl1pPr>
            <a:lvl2pPr>
              <a:defRPr/>
            </a:lvl2pPr>
            <a:lvl3pPr>
              <a:defRPr/>
            </a:lvl3pPr>
            <a:lvl4pPr>
              <a:defRPr/>
            </a:lvl4pPr>
            <a:lvl5pPr>
              <a:defRPr/>
            </a:lvl5pPr>
          </a:lstStyle>
          <a:p>
            <a:pPr lvl="0"/>
            <a:r>
              <a:rPr lang="en-GB"/>
              <a:t>Master text Roboto 28pt</a:t>
            </a:r>
          </a:p>
          <a:p>
            <a:pPr lvl="1"/>
            <a:r>
              <a:rPr lang="en-GB"/>
              <a:t>Second level Roboto 24pt</a:t>
            </a:r>
          </a:p>
          <a:p>
            <a:pPr lvl="2"/>
            <a:r>
              <a:rPr lang="en-GB"/>
              <a:t>Third level Roboto 20pt</a:t>
            </a:r>
          </a:p>
          <a:p>
            <a:pPr lvl="3"/>
            <a:r>
              <a:rPr lang="en-GB"/>
              <a:t>Fourth level Roboto 18pt</a:t>
            </a:r>
          </a:p>
          <a:p>
            <a:pPr lvl="4"/>
            <a:r>
              <a:rPr lang="en-GB"/>
              <a:t>Fifth level Roboto 18pt</a:t>
            </a:r>
          </a:p>
        </p:txBody>
      </p:sp>
      <p:pic>
        <p:nvPicPr>
          <p:cNvPr id="8" name="Picture 7" descr="A black background with white text&#10;&#10;Description automatically generated">
            <a:extLst>
              <a:ext uri="{FF2B5EF4-FFF2-40B4-BE49-F238E27FC236}">
                <a16:creationId xmlns:a16="http://schemas.microsoft.com/office/drawing/2014/main" id="{813345EE-1850-4ABD-A4FB-8C60D8F15C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51966" y="573917"/>
            <a:ext cx="1862706" cy="502408"/>
          </a:xfrm>
          <a:prstGeom prst="rect">
            <a:avLst/>
          </a:prstGeom>
        </p:spPr>
      </p:pic>
      <p:pic>
        <p:nvPicPr>
          <p:cNvPr id="11" name="Picture 10" descr="A black and white text&#10;&#10;Description automatically generated">
            <a:extLst>
              <a:ext uri="{FF2B5EF4-FFF2-40B4-BE49-F238E27FC236}">
                <a16:creationId xmlns:a16="http://schemas.microsoft.com/office/drawing/2014/main" id="{31F606B7-DE0E-4A93-B26E-69269980BA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8875" y="5738060"/>
            <a:ext cx="1575322" cy="546023"/>
          </a:xfrm>
          <a:prstGeom prst="rect">
            <a:avLst/>
          </a:prstGeom>
        </p:spPr>
      </p:pic>
    </p:spTree>
    <p:extLst>
      <p:ext uri="{BB962C8B-B14F-4D97-AF65-F5344CB8AC3E}">
        <p14:creationId xmlns:p14="http://schemas.microsoft.com/office/powerpoint/2010/main" val="255262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09B4FB-F163-6147-AE3E-BD88D90DE94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0452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2107882" y="2644775"/>
            <a:ext cx="9317356" cy="743129"/>
          </a:xfrm>
        </p:spPr>
        <p:txBody>
          <a:bodyPr anchor="t" anchorCtr="0">
            <a:normAutofit/>
          </a:bodyPr>
          <a:lstStyle>
            <a:lvl1pPr algn="l">
              <a:defRPr sz="48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2107882" y="3525977"/>
            <a:ext cx="9317356" cy="761500"/>
          </a:xfrm>
        </p:spPr>
        <p:txBody>
          <a:bodyPr>
            <a:normAutofit/>
          </a:bodyPr>
          <a:lstStyle>
            <a:lvl1pPr marL="0" indent="0" algn="l">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31753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2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Autofit/>
          </a:bodyPr>
          <a:lstStyle>
            <a:lvl1pPr algn="l">
              <a:defRPr sz="3500" b="1">
                <a:solidFill>
                  <a:schemeClr val="bg1"/>
                </a:solidFill>
              </a:defRPr>
            </a:lvl1pPr>
          </a:lstStyle>
          <a:p>
            <a:r>
              <a:rPr lang="en-GB"/>
              <a:t>Title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114800" cy="365125"/>
          </a:xfrm>
        </p:spPr>
        <p:txBody>
          <a:bodyPr lIns="0" tIns="0" rIns="0" bIns="0"/>
          <a:lstStyle>
            <a:lvl1pPr algn="l">
              <a:defRPr sz="1500">
                <a:solidFill>
                  <a:schemeClr val="bg1"/>
                </a:solidFill>
              </a:defRPr>
            </a:lvl1pPr>
          </a:lstStyle>
          <a:p>
            <a:r>
              <a:rPr lang="en-GB"/>
              <a:t>Date</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7" y="388777"/>
            <a:ext cx="2863069" cy="705020"/>
          </a:xfrm>
          <a:prstGeom prst="rect">
            <a:avLst/>
          </a:prstGeom>
        </p:spPr>
      </p:pic>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Tree>
    <p:extLst>
      <p:ext uri="{BB962C8B-B14F-4D97-AF65-F5344CB8AC3E}">
        <p14:creationId xmlns:p14="http://schemas.microsoft.com/office/powerpoint/2010/main" val="110742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Autofit/>
          </a:bodyPr>
          <a:lstStyle>
            <a:lvl1pPr algn="l">
              <a:defRPr sz="3500" b="1">
                <a:solidFill>
                  <a:schemeClr val="bg1"/>
                </a:solidFill>
              </a:defRPr>
            </a:lvl1pPr>
          </a:lstStyle>
          <a:p>
            <a:r>
              <a:rPr lang="en-GB"/>
              <a:t>Title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114800" cy="365125"/>
          </a:xfrm>
        </p:spPr>
        <p:txBody>
          <a:bodyPr lIns="0" tIns="0" rIns="0" bIns="0"/>
          <a:lstStyle>
            <a:lvl1pPr algn="l">
              <a:defRPr sz="1500">
                <a:solidFill>
                  <a:schemeClr val="bg1"/>
                </a:solidFill>
              </a:defRPr>
            </a:lvl1pPr>
          </a:lstStyle>
          <a:p>
            <a:r>
              <a:rPr lang="en-GB"/>
              <a:t>Date</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7" y="388777"/>
            <a:ext cx="2863069" cy="705020"/>
          </a:xfrm>
          <a:prstGeom prst="rect">
            <a:avLst/>
          </a:prstGeom>
        </p:spPr>
      </p:pic>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Tree>
    <p:extLst>
      <p:ext uri="{BB962C8B-B14F-4D97-AF65-F5344CB8AC3E}">
        <p14:creationId xmlns:p14="http://schemas.microsoft.com/office/powerpoint/2010/main" val="356060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A - No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5686822" cy="365125"/>
          </a:xfrm>
        </p:spPr>
        <p:txBody>
          <a:bodyPr lIns="0" tIns="0" rIns="0" bIns="0">
            <a:normAutofit/>
          </a:bodyPr>
          <a:lstStyle>
            <a:lvl1pPr algn="l">
              <a:defRPr sz="1500">
                <a:solidFill>
                  <a:schemeClr val="bg1"/>
                </a:solidFill>
              </a:defRPr>
            </a:lvl1pPr>
          </a:lstStyle>
          <a:p>
            <a:r>
              <a:rPr lang="en-GB"/>
              <a:t>Presentation title</a:t>
            </a:r>
          </a:p>
        </p:txBody>
      </p:sp>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 t="40428" r="1059" b="-499"/>
          <a:stretch/>
        </p:blipFill>
        <p:spPr>
          <a:xfrm>
            <a:off x="6352333" y="0"/>
            <a:ext cx="5839667" cy="3429000"/>
          </a:xfrm>
          <a:prstGeom prst="rect">
            <a:avLst/>
          </a:prstGeom>
        </p:spPr>
      </p:pic>
      <p:sp>
        <p:nvSpPr>
          <p:cNvPr id="6" name="Slide Number Placeholder 5">
            <a:extLst>
              <a:ext uri="{FF2B5EF4-FFF2-40B4-BE49-F238E27FC236}">
                <a16:creationId xmlns:a16="http://schemas.microsoft.com/office/drawing/2014/main" id="{D129D508-EF93-3FD7-85E9-7202557564E4}"/>
              </a:ext>
            </a:extLst>
          </p:cNvPr>
          <p:cNvSpPr>
            <a:spLocks noGrp="1"/>
          </p:cNvSpPr>
          <p:nvPr>
            <p:ph type="sldNum" sz="quarter" idx="4"/>
          </p:nvPr>
        </p:nvSpPr>
        <p:spPr>
          <a:xfrm>
            <a:off x="11129963" y="6269015"/>
            <a:ext cx="652860" cy="365125"/>
          </a:xfrm>
          <a:prstGeom prst="rect">
            <a:avLst/>
          </a:prstGeom>
        </p:spPr>
        <p:txBody>
          <a:bodyPr vert="horz" lIns="0" tIns="0" rIns="0" bIns="0" rtlCol="0" anchor="ctr"/>
          <a:lstStyle>
            <a:lvl1pPr algn="r">
              <a:defRPr sz="1200">
                <a:solidFill>
                  <a:schemeClr val="bg1"/>
                </a:solidFill>
              </a:defRPr>
            </a:lvl1pPr>
          </a:lstStyle>
          <a:p>
            <a:fld id="{E514FAAA-335B-684E-B15F-73083B824718}" type="slidenum">
              <a:rPr lang="en-GB" smtClean="0"/>
              <a:pPr/>
              <a:t>‹#›</a:t>
            </a:fld>
            <a:endParaRPr lang="en-GB"/>
          </a:p>
        </p:txBody>
      </p:sp>
    </p:spTree>
    <p:extLst>
      <p:ext uri="{BB962C8B-B14F-4D97-AF65-F5344CB8AC3E}">
        <p14:creationId xmlns:p14="http://schemas.microsoft.com/office/powerpoint/2010/main" val="412507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A - No imag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tx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6" y="6086453"/>
            <a:ext cx="5686823" cy="365125"/>
          </a:xfrm>
        </p:spPr>
        <p:txBody>
          <a:bodyPr lIns="0" tIns="0" rIns="0" bIns="0">
            <a:normAutofit/>
          </a:bodyPr>
          <a:lstStyle>
            <a:lvl1pPr algn="l">
              <a:defRPr sz="1500">
                <a:solidFill>
                  <a:schemeClr val="tx1"/>
                </a:solidFill>
              </a:defRPr>
            </a:lvl1pPr>
          </a:lstStyle>
          <a:p>
            <a:r>
              <a:rPr lang="en-GB"/>
              <a:t>Presentation title</a:t>
            </a:r>
          </a:p>
        </p:txBody>
      </p:sp>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 t="40428" r="1059" b="-499"/>
          <a:stretch/>
        </p:blipFill>
        <p:spPr>
          <a:xfrm>
            <a:off x="6352333" y="0"/>
            <a:ext cx="5839667" cy="3429000"/>
          </a:xfrm>
          <a:prstGeom prst="rect">
            <a:avLst/>
          </a:prstGeom>
        </p:spPr>
      </p:pic>
      <p:sp>
        <p:nvSpPr>
          <p:cNvPr id="4" name="Slide Number Placeholder 5">
            <a:extLst>
              <a:ext uri="{FF2B5EF4-FFF2-40B4-BE49-F238E27FC236}">
                <a16:creationId xmlns:a16="http://schemas.microsoft.com/office/drawing/2014/main" id="{A20F91CB-8754-3FA7-8FC3-D6ED490C723F}"/>
              </a:ext>
            </a:extLst>
          </p:cNvPr>
          <p:cNvSpPr>
            <a:spLocks noGrp="1"/>
          </p:cNvSpPr>
          <p:nvPr>
            <p:ph type="sldNum" sz="quarter" idx="4"/>
          </p:nvPr>
        </p:nvSpPr>
        <p:spPr>
          <a:xfrm>
            <a:off x="11129963" y="6269015"/>
            <a:ext cx="652860" cy="365125"/>
          </a:xfrm>
          <a:prstGeom prst="rect">
            <a:avLst/>
          </a:prstGeom>
        </p:spPr>
        <p:txBody>
          <a:bodyPr vert="horz" lIns="0" tIns="0" rIns="0" bIns="0" rtlCol="0" anchor="ctr"/>
          <a:lstStyle>
            <a:lvl1pPr algn="r">
              <a:defRPr sz="1200">
                <a:solidFill>
                  <a:schemeClr val="tx1"/>
                </a:solidFill>
              </a:defRPr>
            </a:lvl1pPr>
          </a:lstStyle>
          <a:p>
            <a:fld id="{E514FAAA-335B-684E-B15F-73083B824718}" type="slidenum">
              <a:rPr lang="en-GB" smtClean="0"/>
              <a:pPr/>
              <a:t>‹#›</a:t>
            </a:fld>
            <a:endParaRPr lang="en-GB"/>
          </a:p>
        </p:txBody>
      </p:sp>
    </p:spTree>
    <p:extLst>
      <p:ext uri="{BB962C8B-B14F-4D97-AF65-F5344CB8AC3E}">
        <p14:creationId xmlns:p14="http://schemas.microsoft.com/office/powerpoint/2010/main" val="2368714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5A8AC-E7A5-3D45-A869-209AC9354B6F}"/>
              </a:ext>
            </a:extLst>
          </p:cNvPr>
          <p:cNvSpPr>
            <a:spLocks noGrp="1"/>
          </p:cNvSpPr>
          <p:nvPr>
            <p:ph type="title"/>
          </p:nvPr>
        </p:nvSpPr>
        <p:spPr>
          <a:xfrm>
            <a:off x="766763" y="800100"/>
            <a:ext cx="10658474" cy="566121"/>
          </a:xfrm>
          <a:prstGeom prst="rect">
            <a:avLst/>
          </a:prstGeom>
        </p:spPr>
        <p:txBody>
          <a:bodyPr vert="horz" lIns="0" tIns="0" rIns="0" bIns="0" rtlCol="0" anchor="t"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2714F177-E9AD-EF45-B995-59FD240C28E9}"/>
              </a:ext>
            </a:extLst>
          </p:cNvPr>
          <p:cNvSpPr>
            <a:spLocks noGrp="1"/>
          </p:cNvSpPr>
          <p:nvPr>
            <p:ph type="body" idx="1"/>
          </p:nvPr>
        </p:nvSpPr>
        <p:spPr>
          <a:xfrm>
            <a:off x="766763" y="1628775"/>
            <a:ext cx="10658474" cy="425565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05BC3C6-1782-D742-BDC3-887A10A864F4}"/>
              </a:ext>
            </a:extLst>
          </p:cNvPr>
          <p:cNvSpPr txBox="1"/>
          <p:nvPr userDrawn="1"/>
        </p:nvSpPr>
        <p:spPr>
          <a:xfrm>
            <a:off x="8850850" y="344359"/>
            <a:ext cx="2574387" cy="153888"/>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5CE8774-ACA1-814D-8D65-46003C5AEB29}" type="slidenum">
              <a:rPr kumimoji="0" lang="en-GB" sz="1000" b="0" i="0" u="none" strike="noStrike" kern="0" cap="none" spc="0" normalizeH="0" baseline="0" noProof="0" smtClean="0">
                <a:ln>
                  <a:noFill/>
                </a:ln>
                <a:solidFill>
                  <a:schemeClr val="tx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1000" b="0" i="0" u="none" strike="noStrike" kern="0" cap="none" spc="0" normalizeH="0" baseline="0" noProof="0" dirty="0">
              <a:ln>
                <a:noFill/>
              </a:ln>
              <a:solidFill>
                <a:schemeClr val="tx1"/>
              </a:solidFill>
              <a:effectLst/>
              <a:uLnTx/>
              <a:uFillTx/>
            </a:endParaRPr>
          </a:p>
        </p:txBody>
      </p:sp>
      <p:pic>
        <p:nvPicPr>
          <p:cNvPr id="4" name="Picture 3">
            <a:extLst>
              <a:ext uri="{FF2B5EF4-FFF2-40B4-BE49-F238E27FC236}">
                <a16:creationId xmlns:a16="http://schemas.microsoft.com/office/drawing/2014/main" id="{46555E11-2ECF-6098-34F9-72D172B8C531}"/>
              </a:ext>
            </a:extLst>
          </p:cNvPr>
          <p:cNvPicPr>
            <a:picLocks noChangeAspect="1"/>
          </p:cNvPicPr>
          <p:nvPr userDrawn="1"/>
        </p:nvPicPr>
        <p:blipFill>
          <a:blip r:embed="rId7"/>
          <a:srcRect/>
          <a:stretch/>
        </p:blipFill>
        <p:spPr>
          <a:xfrm>
            <a:off x="8905238" y="6036383"/>
            <a:ext cx="2520000" cy="400312"/>
          </a:xfrm>
          <a:prstGeom prst="rect">
            <a:avLst/>
          </a:prstGeom>
        </p:spPr>
      </p:pic>
    </p:spTree>
    <p:extLst>
      <p:ext uri="{BB962C8B-B14F-4D97-AF65-F5344CB8AC3E}">
        <p14:creationId xmlns:p14="http://schemas.microsoft.com/office/powerpoint/2010/main" val="9174088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cap="none"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483">
          <p15:clr>
            <a:srgbClr val="F26B43"/>
          </p15:clr>
        </p15:guide>
        <p15:guide id="3" orient="horz" pos="1026">
          <p15:clr>
            <a:srgbClr val="F26B43"/>
          </p15:clr>
        </p15:guide>
        <p15:guide id="4" pos="71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81368-58DE-45DE-C63B-E9682BB0DB3B}"/>
              </a:ext>
            </a:extLst>
          </p:cNvPr>
          <p:cNvSpPr>
            <a:spLocks noGrp="1"/>
          </p:cNvSpPr>
          <p:nvPr>
            <p:ph type="title"/>
          </p:nvPr>
        </p:nvSpPr>
        <p:spPr>
          <a:xfrm>
            <a:off x="409177" y="365125"/>
            <a:ext cx="1094462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2BB7F5-AB11-B9AF-3486-27C2521F2AF6}"/>
              </a:ext>
            </a:extLst>
          </p:cNvPr>
          <p:cNvSpPr>
            <a:spLocks noGrp="1"/>
          </p:cNvSpPr>
          <p:nvPr>
            <p:ph type="body" idx="1"/>
          </p:nvPr>
        </p:nvSpPr>
        <p:spPr>
          <a:xfrm>
            <a:off x="409177" y="1825625"/>
            <a:ext cx="1094462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CD724-0A8F-5E72-02F2-6D86BCFEDCB5}"/>
              </a:ext>
            </a:extLst>
          </p:cNvPr>
          <p:cNvSpPr>
            <a:spLocks noGrp="1"/>
          </p:cNvSpPr>
          <p:nvPr>
            <p:ph type="dt" sz="half" idx="2"/>
          </p:nvPr>
        </p:nvSpPr>
        <p:spPr>
          <a:xfrm>
            <a:off x="409177" y="6356350"/>
            <a:ext cx="3172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D6672C41-001B-467F-23A6-9F37FE64A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p>
        </p:txBody>
      </p:sp>
      <p:sp>
        <p:nvSpPr>
          <p:cNvPr id="6" name="Slide Number Placeholder 5">
            <a:extLst>
              <a:ext uri="{FF2B5EF4-FFF2-40B4-BE49-F238E27FC236}">
                <a16:creationId xmlns:a16="http://schemas.microsoft.com/office/drawing/2014/main" id="{12E11BD3-D23F-A840-A05F-D8A4CCB40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E514FAAA-335B-684E-B15F-73083B824718}" type="slidenum">
              <a:rPr lang="en-GB" smtClean="0"/>
              <a:pPr/>
              <a:t>‹#›</a:t>
            </a:fld>
            <a:endParaRPr lang="en-GB"/>
          </a:p>
        </p:txBody>
      </p:sp>
    </p:spTree>
    <p:extLst>
      <p:ext uri="{BB962C8B-B14F-4D97-AF65-F5344CB8AC3E}">
        <p14:creationId xmlns:p14="http://schemas.microsoft.com/office/powerpoint/2010/main" val="6160491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97312" y="853784"/>
            <a:ext cx="4797377" cy="369332"/>
          </a:xfrm>
          <a:prstGeom prst="rect">
            <a:avLst/>
          </a:prstGeom>
        </p:spPr>
        <p:txBody>
          <a:bodyPr wrap="square" lIns="0" tIns="0" rIns="0" bIns="0">
            <a:spAutoFit/>
          </a:bodyPr>
          <a:lstStyle>
            <a:lvl1pPr>
              <a:defRPr sz="2400" b="1" i="0">
                <a:solidFill>
                  <a:srgbClr val="006F7D"/>
                </a:solidFill>
                <a:latin typeface="Roboto"/>
                <a:cs typeface="Roboto"/>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62378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8F7A0-87DF-4385-B77E-A05F4503E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6E5813-B52A-4568-BE28-37637483E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B95951-2C99-4AAB-8A3A-DF4DB523B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39D3-B17E-43F3-BA42-CB8C0ECC3C27}" type="datetimeFigureOut">
              <a:rPr lang="en-GB" smtClean="0"/>
              <a:t>18/11/2024</a:t>
            </a:fld>
            <a:endParaRPr lang="en-GB"/>
          </a:p>
        </p:txBody>
      </p:sp>
      <p:sp>
        <p:nvSpPr>
          <p:cNvPr id="5" name="Footer Placeholder 4">
            <a:extLst>
              <a:ext uri="{FF2B5EF4-FFF2-40B4-BE49-F238E27FC236}">
                <a16:creationId xmlns:a16="http://schemas.microsoft.com/office/drawing/2014/main" id="{036FA717-1F31-4115-8216-0FC310169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9684D1-C6EF-4B95-A409-25D301114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653F-5CD9-4524-95B1-50CCBBEC3502}" type="slidenum">
              <a:rPr lang="en-GB" smtClean="0"/>
              <a:t>‹#›</a:t>
            </a:fld>
            <a:endParaRPr lang="en-GB"/>
          </a:p>
        </p:txBody>
      </p:sp>
      <p:sp>
        <p:nvSpPr>
          <p:cNvPr id="7" name="MSIPCMContentMarking" descr="{&quot;HashCode&quot;:-1399272816,&quot;Placement&quot;:&quot;Footer&quot;,&quot;Top&quot;:519.343,&quot;Left&quot;:451.105438,&quot;SlideWidth&quot;:960,&quot;SlideHeight&quot;:540}">
            <a:extLst>
              <a:ext uri="{FF2B5EF4-FFF2-40B4-BE49-F238E27FC236}">
                <a16:creationId xmlns:a16="http://schemas.microsoft.com/office/drawing/2014/main" id="{39A816B1-52C8-4C73-B1A0-6163C830A422}"/>
              </a:ext>
            </a:extLst>
          </p:cNvPr>
          <p:cNvSpPr txBox="1"/>
          <p:nvPr userDrawn="1"/>
        </p:nvSpPr>
        <p:spPr>
          <a:xfrm>
            <a:off x="5729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8985265"/>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Master title Roboto 44pt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Master text Roboto 28pt</a:t>
            </a:r>
          </a:p>
          <a:p>
            <a:pPr lvl="1"/>
            <a:r>
              <a:rPr lang="en-GB"/>
              <a:t>Second level Roboto 24pt</a:t>
            </a:r>
          </a:p>
          <a:p>
            <a:pPr lvl="2"/>
            <a:r>
              <a:rPr lang="en-GB"/>
              <a:t>Third level Roboto 20pt</a:t>
            </a:r>
          </a:p>
          <a:p>
            <a:pPr lvl="3"/>
            <a:r>
              <a:rPr lang="en-GB"/>
              <a:t>Fourth level Roboto 18pt</a:t>
            </a:r>
          </a:p>
          <a:p>
            <a:pPr lvl="4"/>
            <a:r>
              <a:rPr lang="en-GB"/>
              <a:t>Fifth level Roboto 18pt</a:t>
            </a:r>
          </a:p>
        </p:txBody>
      </p:sp>
      <p:sp>
        <p:nvSpPr>
          <p:cNvPr id="7" name="MSIPCMContentMarking" descr="{&quot;HashCode&quot;:-1399272816,&quot;Placement&quot;:&quot;Footer&quot;,&quot;Top&quot;:519.343,&quot;Left&quot;:451.105438,&quot;SlideWidth&quot;:960,&quot;SlideHeight&quot;:540}"/>
          <p:cNvSpPr txBox="1"/>
          <p:nvPr userDrawn="1"/>
        </p:nvSpPr>
        <p:spPr>
          <a:xfrm>
            <a:off x="5729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34470980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4400" b="0" kern="1200">
          <a:solidFill>
            <a:srgbClr val="005489"/>
          </a:solidFill>
          <a:latin typeface="Roboto" panose="02000000000000000000" pitchFamily="2" charset="0"/>
          <a:ea typeface="Roboto" panose="02000000000000000000" pitchFamily="2" charset="0"/>
          <a:cs typeface="Roboto" panose="02000000000000000000"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s://www.yorenergy.co.uk/" TargetMode="External"/><Relationship Id="rId1" Type="http://schemas.openxmlformats.org/officeDocument/2006/relationships/slideLayout" Target="../slideLayouts/slideLayout34.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65_26DC4BCD.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2F05-1A53-4E3A-27CD-5803951F1D8F}"/>
              </a:ext>
            </a:extLst>
          </p:cNvPr>
          <p:cNvSpPr>
            <a:spLocks noGrp="1"/>
          </p:cNvSpPr>
          <p:nvPr>
            <p:ph type="ctrTitle"/>
          </p:nvPr>
        </p:nvSpPr>
        <p:spPr/>
        <p:txBody>
          <a:bodyPr/>
          <a:lstStyle/>
          <a:p>
            <a:r>
              <a:rPr lang="en-GB" dirty="0"/>
              <a:t>Inspiring Retrofit Projects</a:t>
            </a:r>
          </a:p>
        </p:txBody>
      </p:sp>
      <p:sp>
        <p:nvSpPr>
          <p:cNvPr id="3" name="Subtitle 2">
            <a:extLst>
              <a:ext uri="{FF2B5EF4-FFF2-40B4-BE49-F238E27FC236}">
                <a16:creationId xmlns:a16="http://schemas.microsoft.com/office/drawing/2014/main" id="{1376D76B-2E4E-033F-1B80-1DE0719A3E78}"/>
              </a:ext>
            </a:extLst>
          </p:cNvPr>
          <p:cNvSpPr>
            <a:spLocks noGrp="1"/>
          </p:cNvSpPr>
          <p:nvPr>
            <p:ph type="subTitle" idx="1"/>
          </p:nvPr>
        </p:nvSpPr>
        <p:spPr/>
        <p:txBody>
          <a:bodyPr/>
          <a:lstStyle/>
          <a:p>
            <a:r>
              <a:rPr lang="en-GB" dirty="0"/>
              <a:t>Lendology</a:t>
            </a:r>
          </a:p>
          <a:p>
            <a:r>
              <a:rPr lang="en-GB" dirty="0"/>
              <a:t>York &amp; North Yorkshire CA</a:t>
            </a:r>
          </a:p>
          <a:p>
            <a:r>
              <a:rPr lang="en-GB" dirty="0"/>
              <a:t>Let Zero</a:t>
            </a:r>
          </a:p>
        </p:txBody>
      </p:sp>
    </p:spTree>
    <p:extLst>
      <p:ext uri="{BB962C8B-B14F-4D97-AF65-F5344CB8AC3E}">
        <p14:creationId xmlns:p14="http://schemas.microsoft.com/office/powerpoint/2010/main" val="389329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D66647-8360-4433-5980-955BC602745E}"/>
              </a:ext>
            </a:extLst>
          </p:cNvPr>
          <p:cNvSpPr txBox="1"/>
          <p:nvPr/>
        </p:nvSpPr>
        <p:spPr>
          <a:xfrm>
            <a:off x="315942" y="1065066"/>
            <a:ext cx="85232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Each district within West Yorkshire will deliver an area-based scheme (ABS) which will aim to test different technological, delivery and financial models, to tackle various challenges facing mixed </a:t>
            </a:r>
            <a:r>
              <a:rPr kumimoji="0" lang="en-US" sz="1800" b="0" i="0" u="sng" strike="noStrike" kern="1200" cap="none" spc="0" normalizeH="0" baseline="0" noProof="0">
                <a:ln>
                  <a:noFill/>
                </a:ln>
                <a:solidFill>
                  <a:srgbClr val="000000"/>
                </a:solidFill>
                <a:effectLst/>
                <a:uLnTx/>
                <a:uFillTx/>
                <a:latin typeface="Arial" panose="020B0604020202020204"/>
                <a:ea typeface="+mn-ea"/>
                <a:cs typeface="+mn-cs"/>
              </a:rPr>
              <a:t>multi-tenure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(including landlords) communities, and </a:t>
            </a:r>
            <a:r>
              <a:rPr kumimoji="0" lang="en-US" sz="1800" b="0" i="0" u="sng" strike="noStrike" kern="1200" cap="none" spc="0" normalizeH="0" baseline="0" noProof="0">
                <a:ln>
                  <a:noFill/>
                </a:ln>
                <a:solidFill>
                  <a:srgbClr val="000000"/>
                </a:solidFill>
                <a:effectLst/>
                <a:uLnTx/>
                <a:uFillTx/>
                <a:latin typeface="Arial" panose="020B0604020202020204"/>
                <a:ea typeface="+mn-ea"/>
                <a:cs typeface="+mn-cs"/>
              </a:rPr>
              <a:t>create blueprints</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to enable scaling up at pace, and to accelerate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Yu Gothic Light" panose="020B03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Adopting an area-based approach will aggregate demand for works from the able-to-pay market and Private Rented Sector (PRS) as well as providing a cost-effective measure when installing measures to a particular street.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uLnTx/>
                <a:uFillTx/>
                <a:latin typeface="Arial" panose="020B0604020202020204"/>
                <a:ea typeface="+mn-ea"/>
                <a:cs typeface="+mn-cs"/>
              </a:rPr>
              <a:t>Phase 1 of the ABS</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Taking a fabric first approach to reduce demand for heat and power through the introduction of insulation measures and where possible, installing low carbon technologies such as air source heat pumps and Solar PV.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uLnTx/>
                <a:uFillTx/>
                <a:latin typeface="Arial" panose="020B0604020202020204"/>
                <a:ea typeface="+mn-ea"/>
                <a:cs typeface="+mn-cs"/>
              </a:rPr>
              <a:t>Phase 2 of the ABS</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Scaling up to a wider community/area or focus on a particular challenge that would prevent multi-tenure retrofit scale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00AA9FD9-96A6-B3B5-0B77-E54E1D242586}"/>
              </a:ext>
            </a:extLst>
          </p:cNvPr>
          <p:cNvPicPr>
            <a:picLocks noChangeAspect="1"/>
          </p:cNvPicPr>
          <p:nvPr/>
        </p:nvPicPr>
        <p:blipFill>
          <a:blip r:embed="rId3"/>
          <a:stretch>
            <a:fillRect/>
          </a:stretch>
        </p:blipFill>
        <p:spPr>
          <a:xfrm>
            <a:off x="8968101" y="1206437"/>
            <a:ext cx="3223899" cy="3810063"/>
          </a:xfrm>
          <a:prstGeom prst="rect">
            <a:avLst/>
          </a:prstGeom>
        </p:spPr>
      </p:pic>
      <p:sp>
        <p:nvSpPr>
          <p:cNvPr id="3" name="Title 1">
            <a:extLst>
              <a:ext uri="{FF2B5EF4-FFF2-40B4-BE49-F238E27FC236}">
                <a16:creationId xmlns:a16="http://schemas.microsoft.com/office/drawing/2014/main" id="{A6A0A5B9-2850-8FFD-FB2A-85F1F2010670}"/>
              </a:ext>
            </a:extLst>
          </p:cNvPr>
          <p:cNvSpPr txBox="1">
            <a:spLocks/>
          </p:cNvSpPr>
          <p:nvPr/>
        </p:nvSpPr>
        <p:spPr>
          <a:xfrm>
            <a:off x="447675" y="217562"/>
            <a:ext cx="10972800" cy="73823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a:ln>
                  <a:noFill/>
                </a:ln>
                <a:solidFill>
                  <a:srgbClr val="000000"/>
                </a:solidFill>
                <a:effectLst/>
                <a:uLnTx/>
                <a:uFillTx/>
                <a:latin typeface="Arial" panose="020B0604020202020204"/>
                <a:ea typeface="+mj-ea"/>
                <a:cs typeface="Arial"/>
              </a:rPr>
              <a:t>Area Based Schemes</a:t>
            </a:r>
            <a:endParaRPr kumimoji="0" lang="en-GB" sz="3000" b="1" i="0" u="none" strike="noStrike" kern="1200" cap="none" spc="0" normalizeH="0" baseline="0" noProof="0">
              <a:ln>
                <a:noFill/>
              </a:ln>
              <a:solidFill>
                <a:srgbClr val="000000"/>
              </a:solidFill>
              <a:effectLst/>
              <a:uLnTx/>
              <a:uFillTx/>
              <a:latin typeface="Arial" panose="020B0604020202020204"/>
              <a:ea typeface="+mj-ea"/>
              <a:cs typeface="+mj-cs"/>
            </a:endParaRPr>
          </a:p>
        </p:txBody>
      </p:sp>
      <p:sp>
        <p:nvSpPr>
          <p:cNvPr id="2" name="Rectangle 1">
            <a:extLst>
              <a:ext uri="{FF2B5EF4-FFF2-40B4-BE49-F238E27FC236}">
                <a16:creationId xmlns:a16="http://schemas.microsoft.com/office/drawing/2014/main" id="{F5191000-98AA-C931-DB32-6208EE967A50}"/>
              </a:ext>
            </a:extLst>
          </p:cNvPr>
          <p:cNvSpPr/>
          <p:nvPr/>
        </p:nvSpPr>
        <p:spPr>
          <a:xfrm>
            <a:off x="8971579" y="3932996"/>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A/W 25</a:t>
            </a:r>
          </a:p>
        </p:txBody>
      </p:sp>
    </p:spTree>
    <p:extLst>
      <p:ext uri="{BB962C8B-B14F-4D97-AF65-F5344CB8AC3E}">
        <p14:creationId xmlns:p14="http://schemas.microsoft.com/office/powerpoint/2010/main" val="397918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E87D-7A30-C5C8-1336-088FC0952D66}"/>
              </a:ext>
            </a:extLst>
          </p:cNvPr>
          <p:cNvSpPr>
            <a:spLocks noGrp="1"/>
          </p:cNvSpPr>
          <p:nvPr>
            <p:ph type="title"/>
          </p:nvPr>
        </p:nvSpPr>
        <p:spPr>
          <a:xfrm>
            <a:off x="448802" y="186019"/>
            <a:ext cx="8391524" cy="729384"/>
          </a:xfrm>
        </p:spPr>
        <p:txBody>
          <a:bodyPr anchor="t">
            <a:noAutofit/>
          </a:bodyPr>
          <a:lstStyle/>
          <a:p>
            <a:r>
              <a:rPr lang="en-GB">
                <a:latin typeface="+mn-lt"/>
                <a:ea typeface="+mn-ea"/>
                <a:cs typeface="Arial"/>
              </a:rPr>
              <a:t>Barriers to Scaling up</a:t>
            </a:r>
            <a:br>
              <a:rPr lang="en-GB"/>
            </a:br>
            <a:br>
              <a:rPr lang="en-GB"/>
            </a:br>
            <a:br>
              <a:rPr lang="en-GB"/>
            </a:br>
            <a:endParaRPr lang="en-GB"/>
          </a:p>
        </p:txBody>
      </p:sp>
      <p:cxnSp>
        <p:nvCxnSpPr>
          <p:cNvPr id="3" name="Straight Connector 2">
            <a:extLst>
              <a:ext uri="{FF2B5EF4-FFF2-40B4-BE49-F238E27FC236}">
                <a16:creationId xmlns:a16="http://schemas.microsoft.com/office/drawing/2014/main" id="{463D6AAE-8791-D360-AE65-A34F021D62F5}"/>
              </a:ext>
            </a:extLst>
          </p:cNvPr>
          <p:cNvCxnSpPr>
            <a:cxnSpLocks/>
          </p:cNvCxnSpPr>
          <p:nvPr/>
        </p:nvCxnSpPr>
        <p:spPr>
          <a:xfrm>
            <a:off x="448802" y="733898"/>
            <a:ext cx="11333644" cy="0"/>
          </a:xfrm>
          <a:prstGeom prst="line">
            <a:avLst/>
          </a:prstGeom>
          <a:ln w="57150"/>
        </p:spPr>
        <p:style>
          <a:lnRef idx="3">
            <a:schemeClr val="accent1"/>
          </a:lnRef>
          <a:fillRef idx="0">
            <a:schemeClr val="accent1"/>
          </a:fillRef>
          <a:effectRef idx="2">
            <a:schemeClr val="accent1"/>
          </a:effectRef>
          <a:fontRef idx="minor">
            <a:schemeClr val="tx1"/>
          </a:fontRef>
        </p:style>
      </p:cxnSp>
      <p:grpSp>
        <p:nvGrpSpPr>
          <p:cNvPr id="20" name="Group 19">
            <a:extLst>
              <a:ext uri="{FF2B5EF4-FFF2-40B4-BE49-F238E27FC236}">
                <a16:creationId xmlns:a16="http://schemas.microsoft.com/office/drawing/2014/main" id="{E8940857-AEBF-82F5-A754-F9556D3468E6}"/>
              </a:ext>
            </a:extLst>
          </p:cNvPr>
          <p:cNvGrpSpPr/>
          <p:nvPr/>
        </p:nvGrpSpPr>
        <p:grpSpPr>
          <a:xfrm>
            <a:off x="454936" y="2048026"/>
            <a:ext cx="11352748" cy="2874015"/>
            <a:chOff x="409818" y="2062355"/>
            <a:chExt cx="10982688" cy="2874015"/>
          </a:xfrm>
        </p:grpSpPr>
        <p:grpSp>
          <p:nvGrpSpPr>
            <p:cNvPr id="19" name="Group 18">
              <a:extLst>
                <a:ext uri="{FF2B5EF4-FFF2-40B4-BE49-F238E27FC236}">
                  <a16:creationId xmlns:a16="http://schemas.microsoft.com/office/drawing/2014/main" id="{50489C64-3F08-ADC6-805C-C595CCFAF5F7}"/>
                </a:ext>
              </a:extLst>
            </p:cNvPr>
            <p:cNvGrpSpPr/>
            <p:nvPr/>
          </p:nvGrpSpPr>
          <p:grpSpPr>
            <a:xfrm>
              <a:off x="409818" y="2062355"/>
              <a:ext cx="10982688" cy="2874015"/>
              <a:chOff x="313565" y="2062356"/>
              <a:chExt cx="10982688" cy="2874015"/>
            </a:xfrm>
          </p:grpSpPr>
          <p:grpSp>
            <p:nvGrpSpPr>
              <p:cNvPr id="16" name="Group 15">
                <a:extLst>
                  <a:ext uri="{FF2B5EF4-FFF2-40B4-BE49-F238E27FC236}">
                    <a16:creationId xmlns:a16="http://schemas.microsoft.com/office/drawing/2014/main" id="{191C1307-92AA-5D4F-402B-03FA4F122EB6}"/>
                  </a:ext>
                </a:extLst>
              </p:cNvPr>
              <p:cNvGrpSpPr/>
              <p:nvPr/>
            </p:nvGrpSpPr>
            <p:grpSpPr>
              <a:xfrm>
                <a:off x="313565" y="2062356"/>
                <a:ext cx="9558612" cy="2874015"/>
                <a:chOff x="475160" y="2055346"/>
                <a:chExt cx="9072667" cy="2612743"/>
              </a:xfrm>
            </p:grpSpPr>
            <p:sp>
              <p:nvSpPr>
                <p:cNvPr id="15" name="Isosceles Triangle 14">
                  <a:extLst>
                    <a:ext uri="{FF2B5EF4-FFF2-40B4-BE49-F238E27FC236}">
                      <a16:creationId xmlns:a16="http://schemas.microsoft.com/office/drawing/2014/main" id="{535E9C39-13EA-3C24-7019-58AA5A4827C5}"/>
                    </a:ext>
                  </a:extLst>
                </p:cNvPr>
                <p:cNvSpPr/>
                <p:nvPr/>
              </p:nvSpPr>
              <p:spPr>
                <a:xfrm rot="16200000">
                  <a:off x="4252560" y="-627178"/>
                  <a:ext cx="2612743" cy="7977791"/>
                </a:xfrm>
                <a:prstGeom prst="triangle">
                  <a:avLst>
                    <a:gd name="adj" fmla="val 49622"/>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C5BA8E6F-E6CF-E908-7392-EA1B578A522D}"/>
                    </a:ext>
                  </a:extLst>
                </p:cNvPr>
                <p:cNvSpPr/>
                <p:nvPr/>
              </p:nvSpPr>
              <p:spPr>
                <a:xfrm>
                  <a:off x="475160" y="2792410"/>
                  <a:ext cx="1094874" cy="1058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8" name="Oval 7">
                <a:extLst>
                  <a:ext uri="{FF2B5EF4-FFF2-40B4-BE49-F238E27FC236}">
                    <a16:creationId xmlns:a16="http://schemas.microsoft.com/office/drawing/2014/main" id="{DE4DE87E-4130-5349-BC83-91B9FD8B4851}"/>
                  </a:ext>
                </a:extLst>
              </p:cNvPr>
              <p:cNvSpPr/>
              <p:nvPr/>
            </p:nvSpPr>
            <p:spPr>
              <a:xfrm>
                <a:off x="8280388" y="2108189"/>
                <a:ext cx="3015865" cy="27607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SCALE UP </a:t>
                </a:r>
              </a:p>
            </p:txBody>
          </p:sp>
        </p:grpSp>
        <p:sp>
          <p:nvSpPr>
            <p:cNvPr id="17" name="TextBox 16">
              <a:extLst>
                <a:ext uri="{FF2B5EF4-FFF2-40B4-BE49-F238E27FC236}">
                  <a16:creationId xmlns:a16="http://schemas.microsoft.com/office/drawing/2014/main" id="{24918ACC-0FC6-6DAA-7A52-0DF95C66E98F}"/>
                </a:ext>
              </a:extLst>
            </p:cNvPr>
            <p:cNvSpPr txBox="1"/>
            <p:nvPr/>
          </p:nvSpPr>
          <p:spPr>
            <a:xfrm>
              <a:off x="595794" y="3267552"/>
              <a:ext cx="1147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lumMod val="95000"/>
                    </a:srgbClr>
                  </a:solidFill>
                  <a:effectLst/>
                  <a:uLnTx/>
                  <a:uFillTx/>
                  <a:latin typeface="Arial" panose="020B0604020202020204"/>
                  <a:ea typeface="+mn-ea"/>
                  <a:cs typeface="+mn-cs"/>
                </a:rPr>
                <a:t>ABS’s</a:t>
              </a:r>
            </a:p>
          </p:txBody>
        </p:sp>
      </p:grpSp>
      <p:sp>
        <p:nvSpPr>
          <p:cNvPr id="23" name="Arrow: Right 22">
            <a:extLst>
              <a:ext uri="{FF2B5EF4-FFF2-40B4-BE49-F238E27FC236}">
                <a16:creationId xmlns:a16="http://schemas.microsoft.com/office/drawing/2014/main" id="{F5E928B0-7378-AD5A-E763-FD2CD5919947}"/>
              </a:ext>
            </a:extLst>
          </p:cNvPr>
          <p:cNvSpPr/>
          <p:nvPr/>
        </p:nvSpPr>
        <p:spPr>
          <a:xfrm>
            <a:off x="2485515" y="3291753"/>
            <a:ext cx="6204685" cy="485458"/>
          </a:xfrm>
          <a:prstGeom prst="rightArrow">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0" name="Straight Arrow Connector 39">
            <a:extLst>
              <a:ext uri="{FF2B5EF4-FFF2-40B4-BE49-F238E27FC236}">
                <a16:creationId xmlns:a16="http://schemas.microsoft.com/office/drawing/2014/main" id="{BAE00760-878B-8261-D17E-A3B7DB89FA09}"/>
              </a:ext>
            </a:extLst>
          </p:cNvPr>
          <p:cNvCxnSpPr>
            <a:cxnSpLocks/>
            <a:stCxn id="6" idx="0"/>
          </p:cNvCxnSpPr>
          <p:nvPr/>
        </p:nvCxnSpPr>
        <p:spPr>
          <a:xfrm flipV="1">
            <a:off x="5362652" y="3663883"/>
            <a:ext cx="0" cy="593431"/>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7C1D5A42-7574-6B9C-1EFB-5089A554ECB3}"/>
              </a:ext>
            </a:extLst>
          </p:cNvPr>
          <p:cNvSpPr txBox="1"/>
          <p:nvPr/>
        </p:nvSpPr>
        <p:spPr>
          <a:xfrm>
            <a:off x="1592901" y="6057266"/>
            <a:ext cx="7088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DNO </a:t>
            </a: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2EB9170-A4AB-6BE2-0084-E63CA834135B}"/>
              </a:ext>
            </a:extLst>
          </p:cNvPr>
          <p:cNvSpPr txBox="1"/>
          <p:nvPr/>
        </p:nvSpPr>
        <p:spPr>
          <a:xfrm>
            <a:off x="2718595" y="1984405"/>
            <a:ext cx="13845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Planning Constraints</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45191AF-B255-BDA8-5527-23CE398F139E}"/>
              </a:ext>
            </a:extLst>
          </p:cNvPr>
          <p:cNvSpPr txBox="1"/>
          <p:nvPr/>
        </p:nvSpPr>
        <p:spPr>
          <a:xfrm>
            <a:off x="4522159" y="4257314"/>
            <a:ext cx="16809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Non-Technical Barriers </a:t>
            </a:r>
          </a:p>
        </p:txBody>
      </p:sp>
      <p:sp>
        <p:nvSpPr>
          <p:cNvPr id="9" name="TextBox 8">
            <a:extLst>
              <a:ext uri="{FF2B5EF4-FFF2-40B4-BE49-F238E27FC236}">
                <a16:creationId xmlns:a16="http://schemas.microsoft.com/office/drawing/2014/main" id="{7E47BDF4-9A6D-5E30-2EBF-60B8090C1024}"/>
              </a:ext>
            </a:extLst>
          </p:cNvPr>
          <p:cNvSpPr txBox="1"/>
          <p:nvPr/>
        </p:nvSpPr>
        <p:spPr>
          <a:xfrm>
            <a:off x="6169614" y="1917584"/>
            <a:ext cx="1098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Technical Barriers</a:t>
            </a:r>
          </a:p>
        </p:txBody>
      </p:sp>
      <p:sp>
        <p:nvSpPr>
          <p:cNvPr id="10" name="TextBox 9">
            <a:extLst>
              <a:ext uri="{FF2B5EF4-FFF2-40B4-BE49-F238E27FC236}">
                <a16:creationId xmlns:a16="http://schemas.microsoft.com/office/drawing/2014/main" id="{26A63CE8-A104-032D-898A-D9B71D63AF15}"/>
              </a:ext>
            </a:extLst>
          </p:cNvPr>
          <p:cNvSpPr txBox="1"/>
          <p:nvPr/>
        </p:nvSpPr>
        <p:spPr>
          <a:xfrm>
            <a:off x="1214542" y="4798993"/>
            <a:ext cx="14792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Infrastructure – Heating and Energy</a:t>
            </a:r>
          </a:p>
        </p:txBody>
      </p:sp>
      <p:sp>
        <p:nvSpPr>
          <p:cNvPr id="11" name="TextBox 10">
            <a:extLst>
              <a:ext uri="{FF2B5EF4-FFF2-40B4-BE49-F238E27FC236}">
                <a16:creationId xmlns:a16="http://schemas.microsoft.com/office/drawing/2014/main" id="{05BAEE0F-731E-7EFF-D09F-3FCE5749722A}"/>
              </a:ext>
            </a:extLst>
          </p:cNvPr>
          <p:cNvSpPr txBox="1"/>
          <p:nvPr/>
        </p:nvSpPr>
        <p:spPr>
          <a:xfrm>
            <a:off x="8511592" y="5395546"/>
            <a:ext cx="10294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Lack of National Policy</a:t>
            </a:r>
          </a:p>
        </p:txBody>
      </p:sp>
      <p:sp>
        <p:nvSpPr>
          <p:cNvPr id="12" name="TextBox 11">
            <a:extLst>
              <a:ext uri="{FF2B5EF4-FFF2-40B4-BE49-F238E27FC236}">
                <a16:creationId xmlns:a16="http://schemas.microsoft.com/office/drawing/2014/main" id="{11F6A794-103F-D7BE-07D1-6B4791B17D2E}"/>
              </a:ext>
            </a:extLst>
          </p:cNvPr>
          <p:cNvSpPr txBox="1"/>
          <p:nvPr/>
        </p:nvSpPr>
        <p:spPr>
          <a:xfrm>
            <a:off x="4530080" y="873242"/>
            <a:ext cx="1680986" cy="461665"/>
          </a:xfrm>
          <a:prstGeom prst="rect">
            <a:avLst/>
          </a:prstGeom>
          <a:noFill/>
        </p:spPr>
        <p:txBody>
          <a:bodyPr wrap="square" rtlCol="0">
            <a:spAutoFit/>
          </a:bodyPr>
          <a:lstStyle>
            <a:defPPr>
              <a:defRPr lang="en-US"/>
            </a:defPPr>
            <a:lvl1pPr>
              <a:defRPr sz="12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Skills and Training Provision</a:t>
            </a:r>
          </a:p>
        </p:txBody>
      </p:sp>
      <p:sp>
        <p:nvSpPr>
          <p:cNvPr id="13" name="TextBox 12">
            <a:extLst>
              <a:ext uri="{FF2B5EF4-FFF2-40B4-BE49-F238E27FC236}">
                <a16:creationId xmlns:a16="http://schemas.microsoft.com/office/drawing/2014/main" id="{361B81C7-28E7-8943-7290-EDC00F36B466}"/>
              </a:ext>
            </a:extLst>
          </p:cNvPr>
          <p:cNvSpPr txBox="1"/>
          <p:nvPr/>
        </p:nvSpPr>
        <p:spPr>
          <a:xfrm>
            <a:off x="5292040" y="6226543"/>
            <a:ext cx="2656729" cy="646331"/>
          </a:xfrm>
          <a:prstGeom prst="rect">
            <a:avLst/>
          </a:prstGeom>
          <a:noFill/>
        </p:spPr>
        <p:txBody>
          <a:bodyPr wrap="square">
            <a:spAutoFit/>
          </a:bodyPr>
          <a:lstStyle>
            <a:defPPr>
              <a:defRPr lang="en-US"/>
            </a:defPPr>
            <a:lvl1pPr>
              <a:defRPr sz="1200" u="sng"/>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Where possible, ABS pilot different financial mechanisms – blended finance, LIL, SHDF Wave 3</a:t>
            </a:r>
          </a:p>
        </p:txBody>
      </p:sp>
      <p:cxnSp>
        <p:nvCxnSpPr>
          <p:cNvPr id="22" name="Straight Arrow Connector 21">
            <a:extLst>
              <a:ext uri="{FF2B5EF4-FFF2-40B4-BE49-F238E27FC236}">
                <a16:creationId xmlns:a16="http://schemas.microsoft.com/office/drawing/2014/main" id="{5B7513FF-7CFD-F4A1-436B-43ECCF2D39B7}"/>
              </a:ext>
            </a:extLst>
          </p:cNvPr>
          <p:cNvCxnSpPr>
            <a:cxnSpLocks/>
            <a:stCxn id="9" idx="2"/>
          </p:cNvCxnSpPr>
          <p:nvPr/>
        </p:nvCxnSpPr>
        <p:spPr>
          <a:xfrm flipH="1">
            <a:off x="6714160" y="2502359"/>
            <a:ext cx="4918" cy="953673"/>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E5F29DE5-8D1B-43F0-B827-DA48007C0129}"/>
              </a:ext>
            </a:extLst>
          </p:cNvPr>
          <p:cNvCxnSpPr>
            <a:cxnSpLocks/>
            <a:stCxn id="10" idx="0"/>
          </p:cNvCxnSpPr>
          <p:nvPr/>
        </p:nvCxnSpPr>
        <p:spPr>
          <a:xfrm flipV="1">
            <a:off x="1954156" y="3663883"/>
            <a:ext cx="1780326" cy="113511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E94AF0DD-0119-3421-AF3E-CA649EA8AD83}"/>
              </a:ext>
            </a:extLst>
          </p:cNvPr>
          <p:cNvCxnSpPr>
            <a:cxnSpLocks/>
            <a:stCxn id="11" idx="0"/>
          </p:cNvCxnSpPr>
          <p:nvPr/>
        </p:nvCxnSpPr>
        <p:spPr>
          <a:xfrm flipH="1" flipV="1">
            <a:off x="6665495" y="3663883"/>
            <a:ext cx="2360822" cy="1731663"/>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TextBox 45">
            <a:extLst>
              <a:ext uri="{FF2B5EF4-FFF2-40B4-BE49-F238E27FC236}">
                <a16:creationId xmlns:a16="http://schemas.microsoft.com/office/drawing/2014/main" id="{7190D2EF-5830-289A-32ED-A05B97EB23B7}"/>
              </a:ext>
            </a:extLst>
          </p:cNvPr>
          <p:cNvSpPr txBox="1"/>
          <p:nvPr/>
        </p:nvSpPr>
        <p:spPr>
          <a:xfrm>
            <a:off x="2941344" y="6083565"/>
            <a:ext cx="21514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creation of a </a:t>
            </a:r>
            <a:r>
              <a:rPr kumimoji="0" lang="en-GB" sz="1200" b="1" i="0" u="sng" strike="noStrike" kern="1200" cap="none" spc="0" normalizeH="0" baseline="0" noProof="0">
                <a:ln>
                  <a:noFill/>
                </a:ln>
                <a:solidFill>
                  <a:srgbClr val="00847E"/>
                </a:solidFill>
                <a:effectLst/>
                <a:uLnTx/>
                <a:uFillTx/>
                <a:latin typeface="Arial" panose="020B0604020202020204"/>
                <a:ea typeface="+mn-ea"/>
                <a:cs typeface="+mn-cs"/>
              </a:rPr>
              <a:t>Just Transition plan</a:t>
            </a: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 to understand resident engagement</a:t>
            </a:r>
          </a:p>
        </p:txBody>
      </p:sp>
      <p:sp>
        <p:nvSpPr>
          <p:cNvPr id="63" name="TextBox 62">
            <a:extLst>
              <a:ext uri="{FF2B5EF4-FFF2-40B4-BE49-F238E27FC236}">
                <a16:creationId xmlns:a16="http://schemas.microsoft.com/office/drawing/2014/main" id="{D3576733-E9F7-763B-FA76-3A8EB0FFD0A6}"/>
              </a:ext>
            </a:extLst>
          </p:cNvPr>
          <p:cNvSpPr txBox="1"/>
          <p:nvPr/>
        </p:nvSpPr>
        <p:spPr>
          <a:xfrm>
            <a:off x="6074242" y="1087916"/>
            <a:ext cx="1301676" cy="646331"/>
          </a:xfrm>
          <a:prstGeom prst="rect">
            <a:avLst/>
          </a:prstGeom>
          <a:noFill/>
        </p:spPr>
        <p:txBody>
          <a:bodyPr wrap="square" rtlCol="0">
            <a:spAutoFit/>
          </a:bodyPr>
          <a:lstStyle>
            <a:defPPr>
              <a:defRPr lang="en-US"/>
            </a:defPPr>
            <a:lvl1pPr>
              <a:defRPr sz="12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Reluctance of homeowners to push innovation </a:t>
            </a:r>
          </a:p>
        </p:txBody>
      </p:sp>
      <p:sp>
        <p:nvSpPr>
          <p:cNvPr id="75" name="TextBox 74">
            <a:extLst>
              <a:ext uri="{FF2B5EF4-FFF2-40B4-BE49-F238E27FC236}">
                <a16:creationId xmlns:a16="http://schemas.microsoft.com/office/drawing/2014/main" id="{FFD6F81D-517F-5A9D-4F0E-B5D4DF8A5B8A}"/>
              </a:ext>
            </a:extLst>
          </p:cNvPr>
          <p:cNvSpPr txBox="1"/>
          <p:nvPr/>
        </p:nvSpPr>
        <p:spPr>
          <a:xfrm rot="10800000" flipV="1">
            <a:off x="675044" y="846297"/>
            <a:ext cx="14848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Commission</a:t>
            </a: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creation of a Regional Heritage Guide to agree consensus </a:t>
            </a:r>
          </a:p>
        </p:txBody>
      </p:sp>
      <p:cxnSp>
        <p:nvCxnSpPr>
          <p:cNvPr id="76" name="Straight Arrow Connector 75">
            <a:extLst>
              <a:ext uri="{FF2B5EF4-FFF2-40B4-BE49-F238E27FC236}">
                <a16:creationId xmlns:a16="http://schemas.microsoft.com/office/drawing/2014/main" id="{94AE8CEB-FB0C-647B-57A0-7C283B26C739}"/>
              </a:ext>
            </a:extLst>
          </p:cNvPr>
          <p:cNvCxnSpPr>
            <a:cxnSpLocks/>
          </p:cNvCxnSpPr>
          <p:nvPr/>
        </p:nvCxnSpPr>
        <p:spPr>
          <a:xfrm flipH="1">
            <a:off x="3396359" y="2562075"/>
            <a:ext cx="14513" cy="88737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8" name="Straight Arrow Connector 77">
            <a:extLst>
              <a:ext uri="{FF2B5EF4-FFF2-40B4-BE49-F238E27FC236}">
                <a16:creationId xmlns:a16="http://schemas.microsoft.com/office/drawing/2014/main" id="{5E886256-1195-81F0-DA20-F546FE0314F8}"/>
              </a:ext>
            </a:extLst>
          </p:cNvPr>
          <p:cNvCxnSpPr>
            <a:cxnSpLocks/>
            <a:stCxn id="75" idx="1"/>
            <a:endCxn id="91" idx="1"/>
          </p:cNvCxnSpPr>
          <p:nvPr/>
        </p:nvCxnSpPr>
        <p:spPr>
          <a:xfrm>
            <a:off x="2159846" y="1354129"/>
            <a:ext cx="201952" cy="114"/>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a:extLst>
              <a:ext uri="{FF2B5EF4-FFF2-40B4-BE49-F238E27FC236}">
                <a16:creationId xmlns:a16="http://schemas.microsoft.com/office/drawing/2014/main" id="{E3B375C3-E4D3-EAB3-A090-D6EE922C5403}"/>
              </a:ext>
            </a:extLst>
          </p:cNvPr>
          <p:cNvCxnSpPr>
            <a:cxnSpLocks/>
            <a:stCxn id="63" idx="2"/>
            <a:endCxn id="9" idx="0"/>
          </p:cNvCxnSpPr>
          <p:nvPr/>
        </p:nvCxnSpPr>
        <p:spPr>
          <a:xfrm flipH="1">
            <a:off x="6719078" y="1734247"/>
            <a:ext cx="6002" cy="183337"/>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a:extLst>
              <a:ext uri="{FF2B5EF4-FFF2-40B4-BE49-F238E27FC236}">
                <a16:creationId xmlns:a16="http://schemas.microsoft.com/office/drawing/2014/main" id="{43A2B1F4-8609-DB03-A71A-413FB5D0EDD0}"/>
              </a:ext>
            </a:extLst>
          </p:cNvPr>
          <p:cNvCxnSpPr>
            <a:cxnSpLocks/>
            <a:stCxn id="37" idx="3"/>
            <a:endCxn id="9" idx="0"/>
          </p:cNvCxnSpPr>
          <p:nvPr/>
        </p:nvCxnSpPr>
        <p:spPr>
          <a:xfrm>
            <a:off x="5967662" y="1916091"/>
            <a:ext cx="751416" cy="1493"/>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7" name="Straight Arrow Connector 96">
            <a:extLst>
              <a:ext uri="{FF2B5EF4-FFF2-40B4-BE49-F238E27FC236}">
                <a16:creationId xmlns:a16="http://schemas.microsoft.com/office/drawing/2014/main" id="{EE7FDB8E-66DB-8CF7-6676-E2484C2EC69D}"/>
              </a:ext>
            </a:extLst>
          </p:cNvPr>
          <p:cNvCxnSpPr>
            <a:cxnSpLocks/>
            <a:stCxn id="4" idx="0"/>
            <a:endCxn id="10" idx="2"/>
          </p:cNvCxnSpPr>
          <p:nvPr/>
        </p:nvCxnSpPr>
        <p:spPr>
          <a:xfrm flipV="1">
            <a:off x="1947341" y="5629990"/>
            <a:ext cx="6815" cy="427276"/>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4" name="Straight Arrow Connector 103">
            <a:extLst>
              <a:ext uri="{FF2B5EF4-FFF2-40B4-BE49-F238E27FC236}">
                <a16:creationId xmlns:a16="http://schemas.microsoft.com/office/drawing/2014/main" id="{C56A0A59-A0E3-61D9-A53C-799DBE063C41}"/>
              </a:ext>
            </a:extLst>
          </p:cNvPr>
          <p:cNvCxnSpPr>
            <a:cxnSpLocks/>
            <a:stCxn id="67" idx="0"/>
            <a:endCxn id="6" idx="2"/>
          </p:cNvCxnSpPr>
          <p:nvPr/>
        </p:nvCxnSpPr>
        <p:spPr>
          <a:xfrm flipV="1">
            <a:off x="4010230" y="4842089"/>
            <a:ext cx="1352422" cy="508828"/>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Straight Arrow Connector 106">
            <a:extLst>
              <a:ext uri="{FF2B5EF4-FFF2-40B4-BE49-F238E27FC236}">
                <a16:creationId xmlns:a16="http://schemas.microsoft.com/office/drawing/2014/main" id="{A3C466D4-21D0-E402-5B29-87248C85E743}"/>
              </a:ext>
            </a:extLst>
          </p:cNvPr>
          <p:cNvCxnSpPr>
            <a:cxnSpLocks/>
            <a:stCxn id="79" idx="0"/>
            <a:endCxn id="6" idx="2"/>
          </p:cNvCxnSpPr>
          <p:nvPr/>
        </p:nvCxnSpPr>
        <p:spPr>
          <a:xfrm flipH="1" flipV="1">
            <a:off x="5362652" y="4842089"/>
            <a:ext cx="1168896" cy="480124"/>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C1023EED-9F70-BA6D-D476-224F2FBBEAFA}"/>
              </a:ext>
            </a:extLst>
          </p:cNvPr>
          <p:cNvSpPr txBox="1"/>
          <p:nvPr/>
        </p:nvSpPr>
        <p:spPr>
          <a:xfrm>
            <a:off x="7636266" y="835051"/>
            <a:ext cx="1144314" cy="1384995"/>
          </a:xfrm>
          <a:prstGeom prst="rect">
            <a:avLst/>
          </a:prstGeom>
          <a:noFill/>
        </p:spPr>
        <p:txBody>
          <a:bodyPr wrap="square" rtlCol="0">
            <a:spAutoFit/>
          </a:bodyPr>
          <a:lstStyle>
            <a:defPPr>
              <a:defRPr lang="en-US"/>
            </a:defPPr>
            <a:lvl1pPr>
              <a:defRPr sz="12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Reluctance of homeowners to embrace new technologies such as ASHP</a:t>
            </a:r>
          </a:p>
        </p:txBody>
      </p:sp>
      <p:cxnSp>
        <p:nvCxnSpPr>
          <p:cNvPr id="31" name="Straight Arrow Connector 30">
            <a:extLst>
              <a:ext uri="{FF2B5EF4-FFF2-40B4-BE49-F238E27FC236}">
                <a16:creationId xmlns:a16="http://schemas.microsoft.com/office/drawing/2014/main" id="{968DC4E7-0EB1-7650-5F38-E60B7EEF5E81}"/>
              </a:ext>
            </a:extLst>
          </p:cNvPr>
          <p:cNvCxnSpPr>
            <a:cxnSpLocks/>
            <a:stCxn id="18" idx="1"/>
            <a:endCxn id="9" idx="0"/>
          </p:cNvCxnSpPr>
          <p:nvPr/>
        </p:nvCxnSpPr>
        <p:spPr>
          <a:xfrm flipH="1">
            <a:off x="6719078" y="1527549"/>
            <a:ext cx="917188" cy="390035"/>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C998CFA4-1A95-8C81-D72E-6F4D607BC304}"/>
              </a:ext>
            </a:extLst>
          </p:cNvPr>
          <p:cNvSpPr txBox="1"/>
          <p:nvPr/>
        </p:nvSpPr>
        <p:spPr>
          <a:xfrm>
            <a:off x="4773484" y="1685258"/>
            <a:ext cx="1194178" cy="461665"/>
          </a:xfrm>
          <a:prstGeom prst="rect">
            <a:avLst/>
          </a:prstGeom>
          <a:noFill/>
        </p:spPr>
        <p:txBody>
          <a:bodyPr wrap="square" rtlCol="0">
            <a:spAutoFit/>
          </a:bodyPr>
          <a:lstStyle>
            <a:defPPr>
              <a:defRPr lang="en-US"/>
            </a:defPPr>
            <a:lvl1pPr>
              <a:defRPr sz="12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Supply chain capacity</a:t>
            </a:r>
          </a:p>
        </p:txBody>
      </p:sp>
      <p:cxnSp>
        <p:nvCxnSpPr>
          <p:cNvPr id="39" name="Straight Arrow Connector 38">
            <a:extLst>
              <a:ext uri="{FF2B5EF4-FFF2-40B4-BE49-F238E27FC236}">
                <a16:creationId xmlns:a16="http://schemas.microsoft.com/office/drawing/2014/main" id="{B14A3222-DBCA-9A8B-B630-2CB889E854D6}"/>
              </a:ext>
            </a:extLst>
          </p:cNvPr>
          <p:cNvCxnSpPr>
            <a:cxnSpLocks/>
            <a:stCxn id="12" idx="2"/>
            <a:endCxn id="37" idx="0"/>
          </p:cNvCxnSpPr>
          <p:nvPr/>
        </p:nvCxnSpPr>
        <p:spPr>
          <a:xfrm>
            <a:off x="5370573" y="1334907"/>
            <a:ext cx="0" cy="350351"/>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FD3CF8B4-C445-72AD-CAE5-E0F6E91F2577}"/>
              </a:ext>
            </a:extLst>
          </p:cNvPr>
          <p:cNvCxnSpPr>
            <a:cxnSpLocks/>
            <a:stCxn id="51" idx="3"/>
            <a:endCxn id="10" idx="2"/>
          </p:cNvCxnSpPr>
          <p:nvPr/>
        </p:nvCxnSpPr>
        <p:spPr>
          <a:xfrm flipV="1">
            <a:off x="878455" y="5629990"/>
            <a:ext cx="1075701" cy="427276"/>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extBox 50">
            <a:extLst>
              <a:ext uri="{FF2B5EF4-FFF2-40B4-BE49-F238E27FC236}">
                <a16:creationId xmlns:a16="http://schemas.microsoft.com/office/drawing/2014/main" id="{F1EF5366-374E-4769-BD7E-35134DB774A6}"/>
              </a:ext>
            </a:extLst>
          </p:cNvPr>
          <p:cNvSpPr txBox="1"/>
          <p:nvPr/>
        </p:nvSpPr>
        <p:spPr>
          <a:xfrm>
            <a:off x="176274" y="5887989"/>
            <a:ext cx="7021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LAEP</a:t>
            </a: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TextBox 66">
            <a:extLst>
              <a:ext uri="{FF2B5EF4-FFF2-40B4-BE49-F238E27FC236}">
                <a16:creationId xmlns:a16="http://schemas.microsoft.com/office/drawing/2014/main" id="{22BF7DD8-2F5B-A71F-565B-144FEE3A168F}"/>
              </a:ext>
            </a:extLst>
          </p:cNvPr>
          <p:cNvSpPr txBox="1"/>
          <p:nvPr/>
        </p:nvSpPr>
        <p:spPr>
          <a:xfrm>
            <a:off x="3163336" y="5350917"/>
            <a:ext cx="16937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Resident Refusals</a:t>
            </a:r>
          </a:p>
        </p:txBody>
      </p:sp>
      <p:cxnSp>
        <p:nvCxnSpPr>
          <p:cNvPr id="71" name="Straight Arrow Connector 70">
            <a:extLst>
              <a:ext uri="{FF2B5EF4-FFF2-40B4-BE49-F238E27FC236}">
                <a16:creationId xmlns:a16="http://schemas.microsoft.com/office/drawing/2014/main" id="{E848A11C-BD34-2E8C-316A-2F5DF767F84E}"/>
              </a:ext>
            </a:extLst>
          </p:cNvPr>
          <p:cNvCxnSpPr>
            <a:cxnSpLocks/>
            <a:stCxn id="46" idx="0"/>
            <a:endCxn id="67" idx="2"/>
          </p:cNvCxnSpPr>
          <p:nvPr/>
        </p:nvCxnSpPr>
        <p:spPr>
          <a:xfrm flipH="1" flipV="1">
            <a:off x="4010230" y="5658694"/>
            <a:ext cx="6816" cy="424871"/>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F3C16F06-310A-9749-A92C-2FF71FA8FCB8}"/>
              </a:ext>
            </a:extLst>
          </p:cNvPr>
          <p:cNvSpPr txBox="1"/>
          <p:nvPr/>
        </p:nvSpPr>
        <p:spPr>
          <a:xfrm>
            <a:off x="5570448" y="5322213"/>
            <a:ext cx="1922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Funding/Affordability. </a:t>
            </a:r>
          </a:p>
        </p:txBody>
      </p:sp>
      <p:cxnSp>
        <p:nvCxnSpPr>
          <p:cNvPr id="82" name="Straight Arrow Connector 81">
            <a:extLst>
              <a:ext uri="{FF2B5EF4-FFF2-40B4-BE49-F238E27FC236}">
                <a16:creationId xmlns:a16="http://schemas.microsoft.com/office/drawing/2014/main" id="{5E82471E-FFDC-D169-6716-293ABDB5B697}"/>
              </a:ext>
            </a:extLst>
          </p:cNvPr>
          <p:cNvCxnSpPr>
            <a:cxnSpLocks/>
            <a:stCxn id="13" idx="0"/>
            <a:endCxn id="79" idx="2"/>
          </p:cNvCxnSpPr>
          <p:nvPr/>
        </p:nvCxnSpPr>
        <p:spPr>
          <a:xfrm flipH="1" flipV="1">
            <a:off x="6531548" y="5629990"/>
            <a:ext cx="88857" cy="596553"/>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1" name="TextBox 90">
            <a:extLst>
              <a:ext uri="{FF2B5EF4-FFF2-40B4-BE49-F238E27FC236}">
                <a16:creationId xmlns:a16="http://schemas.microsoft.com/office/drawing/2014/main" id="{1C01703D-8449-8BA4-FF8B-78A68AA14AE9}"/>
              </a:ext>
            </a:extLst>
          </p:cNvPr>
          <p:cNvSpPr txBox="1"/>
          <p:nvPr/>
        </p:nvSpPr>
        <p:spPr>
          <a:xfrm>
            <a:off x="2361798" y="1031077"/>
            <a:ext cx="2098150" cy="646331"/>
          </a:xfrm>
          <a:prstGeom prst="rect">
            <a:avLst/>
          </a:prstGeom>
          <a:noFill/>
        </p:spPr>
        <p:txBody>
          <a:bodyPr wrap="square" rtlCol="0">
            <a:spAutoFit/>
          </a:bodyPr>
          <a:lstStyle>
            <a:defPPr>
              <a:defRPr lang="en-US"/>
            </a:defPPr>
            <a:lvl1pPr>
              <a:defRPr sz="12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Limits interventions that can be made, and delivery timescales</a:t>
            </a:r>
          </a:p>
        </p:txBody>
      </p:sp>
      <p:cxnSp>
        <p:nvCxnSpPr>
          <p:cNvPr id="92" name="Straight Arrow Connector 91">
            <a:extLst>
              <a:ext uri="{FF2B5EF4-FFF2-40B4-BE49-F238E27FC236}">
                <a16:creationId xmlns:a16="http://schemas.microsoft.com/office/drawing/2014/main" id="{00BC74B8-F6F7-8A93-A0DC-98662E7770F9}"/>
              </a:ext>
            </a:extLst>
          </p:cNvPr>
          <p:cNvCxnSpPr>
            <a:cxnSpLocks/>
            <a:stCxn id="91" idx="2"/>
            <a:endCxn id="5" idx="0"/>
          </p:cNvCxnSpPr>
          <p:nvPr/>
        </p:nvCxnSpPr>
        <p:spPr>
          <a:xfrm>
            <a:off x="3410873" y="1677408"/>
            <a:ext cx="0" cy="306997"/>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8" name="TextBox 147">
            <a:extLst>
              <a:ext uri="{FF2B5EF4-FFF2-40B4-BE49-F238E27FC236}">
                <a16:creationId xmlns:a16="http://schemas.microsoft.com/office/drawing/2014/main" id="{31D537EB-2965-2C33-574F-850299443285}"/>
              </a:ext>
            </a:extLst>
          </p:cNvPr>
          <p:cNvSpPr txBox="1"/>
          <p:nvPr/>
        </p:nvSpPr>
        <p:spPr>
          <a:xfrm>
            <a:off x="9259922" y="1096666"/>
            <a:ext cx="215140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creation of a </a:t>
            </a:r>
            <a:r>
              <a:rPr kumimoji="0" lang="en-GB" sz="1200" b="1" i="0" u="sng" strike="noStrike" kern="1200" cap="none" spc="0" normalizeH="0" baseline="0" noProof="0">
                <a:ln>
                  <a:noFill/>
                </a:ln>
                <a:solidFill>
                  <a:srgbClr val="00847E"/>
                </a:solidFill>
                <a:effectLst/>
                <a:uLnTx/>
                <a:uFillTx/>
                <a:latin typeface="Arial" panose="020B0604020202020204"/>
                <a:ea typeface="+mn-ea"/>
                <a:cs typeface="+mn-cs"/>
              </a:rPr>
              <a:t>Just Transition plan</a:t>
            </a:r>
            <a:r>
              <a:rPr kumimoji="0" lang="en-GB" sz="1200" b="0" i="0" u="sng" strike="noStrike" kern="1200" cap="none" spc="0" normalizeH="0" baseline="0" noProof="0">
                <a:ln>
                  <a:noFill/>
                </a:ln>
                <a:solidFill>
                  <a:srgbClr val="000000"/>
                </a:solidFill>
                <a:effectLst/>
                <a:uLnTx/>
                <a:uFillTx/>
                <a:latin typeface="Arial" panose="020B0604020202020204"/>
                <a:ea typeface="+mn-ea"/>
                <a:cs typeface="+mn-cs"/>
              </a:rPr>
              <a:t> to understand how to effectively engage and communicate with residents</a:t>
            </a:r>
          </a:p>
        </p:txBody>
      </p:sp>
      <p:cxnSp>
        <p:nvCxnSpPr>
          <p:cNvPr id="185" name="Straight Arrow Connector 184">
            <a:extLst>
              <a:ext uri="{FF2B5EF4-FFF2-40B4-BE49-F238E27FC236}">
                <a16:creationId xmlns:a16="http://schemas.microsoft.com/office/drawing/2014/main" id="{27158BBD-931A-2F36-A4EF-4E7CC64155B0}"/>
              </a:ext>
            </a:extLst>
          </p:cNvPr>
          <p:cNvCxnSpPr>
            <a:cxnSpLocks/>
            <a:stCxn id="148" idx="1"/>
            <a:endCxn id="18" idx="3"/>
          </p:cNvCxnSpPr>
          <p:nvPr/>
        </p:nvCxnSpPr>
        <p:spPr>
          <a:xfrm flipH="1">
            <a:off x="8780580" y="1512165"/>
            <a:ext cx="479342" cy="15384"/>
          </a:xfrm>
          <a:prstGeom prst="straightConnector1">
            <a:avLst/>
          </a:prstGeom>
          <a:ln w="31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4821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B65E67-CD4B-6870-3EDB-8C41E2981D79}"/>
              </a:ext>
            </a:extLst>
          </p:cNvPr>
          <p:cNvSpPr txBox="1">
            <a:spLocks/>
          </p:cNvSpPr>
          <p:nvPr/>
        </p:nvSpPr>
        <p:spPr>
          <a:xfrm>
            <a:off x="409177" y="590948"/>
            <a:ext cx="4962922" cy="72938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a:ln>
                  <a:noFill/>
                </a:ln>
                <a:solidFill>
                  <a:srgbClr val="000000"/>
                </a:solidFill>
                <a:effectLst/>
                <a:uLnTx/>
                <a:uFillTx/>
                <a:latin typeface="Arial" panose="020B0604020202020204"/>
                <a:ea typeface="+mj-ea"/>
                <a:cs typeface="+mj-cs"/>
              </a:rPr>
              <a:t>Low-interest Retrofit Loan </a:t>
            </a:r>
          </a:p>
        </p:txBody>
      </p:sp>
      <p:sp>
        <p:nvSpPr>
          <p:cNvPr id="7" name="Content Placeholder 5">
            <a:extLst>
              <a:ext uri="{FF2B5EF4-FFF2-40B4-BE49-F238E27FC236}">
                <a16:creationId xmlns:a16="http://schemas.microsoft.com/office/drawing/2014/main" id="{D55CA1D4-96E2-1C3C-AE5D-E66A25A75B42}"/>
              </a:ext>
            </a:extLst>
          </p:cNvPr>
          <p:cNvSpPr txBox="1">
            <a:spLocks/>
          </p:cNvSpPr>
          <p:nvPr/>
        </p:nvSpPr>
        <p:spPr>
          <a:xfrm>
            <a:off x="216672" y="1470463"/>
            <a:ext cx="8534589" cy="419155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GB" sz="1300" b="1" i="0" u="none" strike="noStrike" kern="1200" cap="none" spc="0" normalizeH="0" baseline="0" noProof="0">
                <a:ln>
                  <a:noFill/>
                </a:ln>
                <a:solidFill>
                  <a:srgbClr val="000000"/>
                </a:solidFill>
                <a:effectLst/>
                <a:uLnTx/>
                <a:uFillTx/>
                <a:latin typeface="Arial" panose="020B0604020202020204"/>
                <a:ea typeface="+mn-ea"/>
                <a:cs typeface="Arial"/>
              </a:rPr>
              <a:t>What we are doing: </a:t>
            </a: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Providing low-interest loans to WY residents to support homeowners (including private landlords) with financing the retrofit of their property. We have procured social enterprise lender Lendology, who will manage and administer the loans on our behalf. The project has a £1.5 million loan pot, with loans provided at an interest rate of 3.26%. </a:t>
            </a:r>
          </a:p>
          <a:p>
            <a:pPr marL="285750" marR="0" lvl="0" indent="-28575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GB" sz="1300" b="1" i="0" u="none" strike="noStrike" kern="1200" cap="none" spc="0" normalizeH="0" baseline="0" noProof="0">
                <a:ln>
                  <a:noFill/>
                </a:ln>
                <a:solidFill>
                  <a:srgbClr val="000000"/>
                </a:solidFill>
                <a:effectLst/>
                <a:uLnTx/>
                <a:uFillTx/>
                <a:latin typeface="Arial" panose="020B0604020202020204"/>
                <a:ea typeface="+mn-ea"/>
                <a:cs typeface="Arial"/>
              </a:rPr>
              <a:t>Why we are doing it</a:t>
            </a: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 Access to affordable finance is a significant barrier preventing people from retrofitting their home. Using our money means we can keep the interest rate much lower than high street loans, making the loan more affordable and accessible. </a:t>
            </a:r>
          </a:p>
          <a:p>
            <a:pPr marL="285750" marR="0" lvl="0" indent="-28575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GB" sz="1300" b="1" i="0" u="none" strike="noStrike" kern="1200" cap="none" spc="0" normalizeH="0" baseline="0" noProof="0">
                <a:ln>
                  <a:noFill/>
                </a:ln>
                <a:solidFill>
                  <a:srgbClr val="000000"/>
                </a:solidFill>
                <a:effectLst/>
                <a:uLnTx/>
                <a:uFillTx/>
                <a:latin typeface="Arial" panose="020B0604020202020204"/>
                <a:ea typeface="+mn-ea"/>
                <a:cs typeface="Arial"/>
              </a:rPr>
              <a:t>Details of the loan</a:t>
            </a: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Interest rate – 3.26%  (3,29% APR representative)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Loan values of £5,000 - £25,000</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10 year maximum loan term</a:t>
            </a:r>
          </a:p>
          <a:p>
            <a:pPr marL="285750" marR="0" lvl="0" indent="-28575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GB" sz="1300" b="1" i="0" u="none" strike="noStrike" kern="1200" cap="none" spc="0" normalizeH="0" baseline="0" noProof="0">
                <a:ln>
                  <a:noFill/>
                </a:ln>
                <a:solidFill>
                  <a:srgbClr val="000000"/>
                </a:solidFill>
                <a:effectLst/>
                <a:uLnTx/>
                <a:uFillTx/>
                <a:latin typeface="Arial" panose="020B0604020202020204"/>
                <a:ea typeface="+mn-ea"/>
                <a:cs typeface="Arial"/>
              </a:rPr>
              <a:t>Eligible measures: </a:t>
            </a:r>
            <a:r>
              <a:rPr kumimoji="0" lang="en-GB" sz="1300" b="0" i="0" u="none" strike="noStrike" kern="1200" cap="none" spc="0" normalizeH="0" baseline="0" noProof="0">
                <a:ln>
                  <a:noFill/>
                </a:ln>
                <a:solidFill>
                  <a:srgbClr val="000000"/>
                </a:solidFill>
                <a:effectLst/>
                <a:uLnTx/>
                <a:uFillTx/>
                <a:latin typeface="Arial" panose="020B0604020202020204"/>
                <a:ea typeface="+mn-ea"/>
                <a:cs typeface="Arial"/>
              </a:rPr>
              <a:t>Insulation, ventilation and double / tripled glazed windows where paired with insulation, solar PV systems, solar thermal, batteries (when paired with solar), heat pumps, remediation work required to facilitate the install of eligible measures (e.g. redecorating post internal wall insulation). </a:t>
            </a:r>
          </a:p>
        </p:txBody>
      </p:sp>
      <p:pic>
        <p:nvPicPr>
          <p:cNvPr id="1026" name="Picture 2">
            <a:extLst>
              <a:ext uri="{FF2B5EF4-FFF2-40B4-BE49-F238E27FC236}">
                <a16:creationId xmlns:a16="http://schemas.microsoft.com/office/drawing/2014/main" id="{C3DFF0C9-3B85-DB44-5EDA-609500499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672" y="533400"/>
            <a:ext cx="3214328" cy="428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49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1BD3-10C6-D7C2-AC2D-6FAF39F333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912D44-6AA2-3610-A5C6-F5E16AC9FB99}"/>
              </a:ext>
            </a:extLst>
          </p:cNvPr>
          <p:cNvSpPr>
            <a:spLocks noGrp="1"/>
          </p:cNvSpPr>
          <p:nvPr>
            <p:ph type="title"/>
          </p:nvPr>
        </p:nvSpPr>
        <p:spPr>
          <a:xfrm>
            <a:off x="408709" y="323562"/>
            <a:ext cx="6957292" cy="729384"/>
          </a:xfrm>
        </p:spPr>
        <p:txBody>
          <a:bodyPr/>
          <a:lstStyle/>
          <a:p>
            <a:r>
              <a:rPr lang="en-GB">
                <a:latin typeface="Arial"/>
                <a:cs typeface="Arial"/>
              </a:rPr>
              <a:t>Future Priorities</a:t>
            </a:r>
            <a:endParaRPr lang="en-GB"/>
          </a:p>
        </p:txBody>
      </p:sp>
      <p:sp>
        <p:nvSpPr>
          <p:cNvPr id="6" name="Content Placeholder 5">
            <a:extLst>
              <a:ext uri="{FF2B5EF4-FFF2-40B4-BE49-F238E27FC236}">
                <a16:creationId xmlns:a16="http://schemas.microsoft.com/office/drawing/2014/main" id="{C9C292DE-A87A-2D82-A275-4E996073C3DC}"/>
              </a:ext>
            </a:extLst>
          </p:cNvPr>
          <p:cNvSpPr>
            <a:spLocks noGrp="1"/>
          </p:cNvSpPr>
          <p:nvPr>
            <p:ph idx="1"/>
          </p:nvPr>
        </p:nvSpPr>
        <p:spPr>
          <a:xfrm>
            <a:off x="466218" y="1108827"/>
            <a:ext cx="7301045" cy="5245965"/>
          </a:xfrm>
        </p:spPr>
        <p:txBody>
          <a:bodyPr vert="horz" lIns="0" tIns="0" rIns="0" bIns="0" rtlCol="0" anchor="t">
            <a:noAutofit/>
          </a:bodyPr>
          <a:lstStyle/>
          <a:p>
            <a:r>
              <a:rPr lang="en-GB"/>
              <a:t>We are currently developing a 10-year plan for Home Energy West Yorkshire.</a:t>
            </a:r>
          </a:p>
          <a:p>
            <a:r>
              <a:rPr lang="en-GB"/>
              <a:t>This will focus on the following workstreams:</a:t>
            </a:r>
          </a:p>
          <a:p>
            <a:pPr marL="457200" indent="-457200">
              <a:buAutoNum type="arabicPeriod"/>
            </a:pPr>
            <a:r>
              <a:rPr lang="en-GB"/>
              <a:t>Social Housing </a:t>
            </a:r>
          </a:p>
          <a:p>
            <a:pPr marL="914400" lvl="1" indent="-457200">
              <a:buFont typeface="Arial" panose="020B0604020202020204" pitchFamily="34" charset="0"/>
              <a:buChar char="•"/>
            </a:pPr>
            <a:r>
              <a:rPr lang="en-GB"/>
              <a:t>Including a Social Housing Investment Plan and social housing stock dashboard</a:t>
            </a:r>
          </a:p>
          <a:p>
            <a:pPr marL="457200" indent="-457200">
              <a:buAutoNum type="arabicPeriod"/>
            </a:pPr>
            <a:r>
              <a:rPr lang="en-GB"/>
              <a:t>Household Engagement </a:t>
            </a:r>
          </a:p>
          <a:p>
            <a:pPr marL="914400" lvl="1" indent="-457200">
              <a:buFont typeface="Arial" panose="020B0604020202020204" pitchFamily="34" charset="0"/>
              <a:buChar char="•"/>
            </a:pPr>
            <a:r>
              <a:rPr lang="en-GB"/>
              <a:t>Building awareness in West Yorkshire for retrofit and breaking down barrier to adoption.</a:t>
            </a:r>
          </a:p>
          <a:p>
            <a:pPr marL="457200" indent="-457200">
              <a:buAutoNum type="arabicPeriod"/>
            </a:pPr>
            <a:r>
              <a:rPr lang="en-GB"/>
              <a:t>Supply Chain Development</a:t>
            </a:r>
          </a:p>
          <a:p>
            <a:pPr marL="914400" lvl="1" indent="-457200">
              <a:buFont typeface="Arial" panose="020B0604020202020204" pitchFamily="34" charset="0"/>
              <a:buChar char="•"/>
            </a:pPr>
            <a:r>
              <a:rPr lang="en-GB"/>
              <a:t>To support the development of retrofit and renewable supply chain, workforce and skills infrastructure</a:t>
            </a:r>
          </a:p>
          <a:p>
            <a:pPr marL="457200" indent="-457200">
              <a:buAutoNum type="arabicPeriod"/>
            </a:pPr>
            <a:r>
              <a:rPr lang="en-GB"/>
              <a:t>Just Transition</a:t>
            </a:r>
          </a:p>
          <a:p>
            <a:pPr marL="914400" lvl="1" indent="-457200">
              <a:buFont typeface="Arial" panose="020B0604020202020204" pitchFamily="34" charset="0"/>
              <a:buChar char="•"/>
            </a:pPr>
            <a:r>
              <a:rPr lang="en-GB"/>
              <a:t>To ensure that all parts to society have access to the support they need to reduce their energy use</a:t>
            </a:r>
          </a:p>
          <a:p>
            <a:pPr marL="457200" indent="-457200">
              <a:buAutoNum type="arabicPeriod"/>
            </a:pPr>
            <a:r>
              <a:rPr lang="en-GB"/>
              <a:t>Retrofit Acceleration</a:t>
            </a:r>
          </a:p>
          <a:p>
            <a:pPr marL="914400" lvl="1" indent="-457200">
              <a:buFont typeface="Arial" panose="020B0604020202020204" pitchFamily="34" charset="0"/>
              <a:buChar char="•"/>
            </a:pPr>
            <a:r>
              <a:rPr lang="en-GB"/>
              <a:t>To identify opportunities to accelerate the sustainable and high-quality delivery of domestic retrofit.</a:t>
            </a:r>
          </a:p>
          <a:p>
            <a:pPr marL="457200" indent="-457200">
              <a:buAutoNum type="arabicPeriod"/>
            </a:pPr>
            <a:endParaRPr lang="en-GB"/>
          </a:p>
          <a:p>
            <a:endParaRPr lang="en-GB"/>
          </a:p>
        </p:txBody>
      </p:sp>
      <p:sp>
        <p:nvSpPr>
          <p:cNvPr id="2" name="TextBox 1">
            <a:extLst>
              <a:ext uri="{FF2B5EF4-FFF2-40B4-BE49-F238E27FC236}">
                <a16:creationId xmlns:a16="http://schemas.microsoft.com/office/drawing/2014/main" id="{F4D4F9F6-8A82-C035-1349-7711A057EFFE}"/>
              </a:ext>
            </a:extLst>
          </p:cNvPr>
          <p:cNvSpPr txBox="1"/>
          <p:nvPr/>
        </p:nvSpPr>
        <p:spPr>
          <a:xfrm>
            <a:off x="9328935" y="1052946"/>
            <a:ext cx="231168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In addition, there are 2 further workstreams on:</a:t>
            </a:r>
            <a:b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b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6. Policy and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7. Monitoring and evaluation.</a:t>
            </a:r>
          </a:p>
        </p:txBody>
      </p:sp>
    </p:spTree>
    <p:extLst>
      <p:ext uri="{BB962C8B-B14F-4D97-AF65-F5344CB8AC3E}">
        <p14:creationId xmlns:p14="http://schemas.microsoft.com/office/powerpoint/2010/main" val="7356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E87D-7A30-C5C8-1336-088FC0952D66}"/>
              </a:ext>
            </a:extLst>
          </p:cNvPr>
          <p:cNvSpPr>
            <a:spLocks noGrp="1"/>
          </p:cNvSpPr>
          <p:nvPr>
            <p:ph type="title"/>
          </p:nvPr>
        </p:nvSpPr>
        <p:spPr>
          <a:xfrm>
            <a:off x="609600" y="446088"/>
            <a:ext cx="10972800" cy="738236"/>
          </a:xfrm>
        </p:spPr>
        <p:txBody>
          <a:bodyPr/>
          <a:lstStyle/>
          <a:p>
            <a:r>
              <a:rPr lang="en-GB">
                <a:latin typeface="Arial"/>
                <a:cs typeface="Arial"/>
              </a:rPr>
              <a:t>Activity – 2024/25</a:t>
            </a:r>
            <a:endParaRPr lang="en-GB"/>
          </a:p>
        </p:txBody>
      </p:sp>
      <p:cxnSp>
        <p:nvCxnSpPr>
          <p:cNvPr id="4" name="Straight Connector 3">
            <a:extLst>
              <a:ext uri="{FF2B5EF4-FFF2-40B4-BE49-F238E27FC236}">
                <a16:creationId xmlns:a16="http://schemas.microsoft.com/office/drawing/2014/main" id="{C68C9E37-7D40-97E8-41F4-4A2666D3D1E7}"/>
              </a:ext>
            </a:extLst>
          </p:cNvPr>
          <p:cNvCxnSpPr/>
          <p:nvPr/>
        </p:nvCxnSpPr>
        <p:spPr>
          <a:xfrm>
            <a:off x="1056000" y="3795065"/>
            <a:ext cx="10080000" cy="0"/>
          </a:xfrm>
          <a:prstGeom prst="line">
            <a:avLst/>
          </a:prstGeom>
          <a:ln w="57150">
            <a:solidFill>
              <a:srgbClr val="FCC24F"/>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A5E9627-D236-874B-0F53-71646A0353A4}"/>
              </a:ext>
            </a:extLst>
          </p:cNvPr>
          <p:cNvSpPr/>
          <p:nvPr/>
        </p:nvSpPr>
        <p:spPr>
          <a:xfrm>
            <a:off x="1200000" y="357906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1</a:t>
            </a:r>
          </a:p>
        </p:txBody>
      </p:sp>
      <p:cxnSp>
        <p:nvCxnSpPr>
          <p:cNvPr id="16" name="Straight Connector 15">
            <a:extLst>
              <a:ext uri="{FF2B5EF4-FFF2-40B4-BE49-F238E27FC236}">
                <a16:creationId xmlns:a16="http://schemas.microsoft.com/office/drawing/2014/main" id="{601BD962-1719-0A9D-1E78-32D31343600E}"/>
              </a:ext>
            </a:extLst>
          </p:cNvPr>
          <p:cNvCxnSpPr>
            <a:stCxn id="14" idx="0"/>
          </p:cNvCxnSpPr>
          <p:nvPr/>
        </p:nvCxnSpPr>
        <p:spPr>
          <a:xfrm flipV="1">
            <a:off x="1416000" y="3075065"/>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868A6CD-F2BB-1A25-8058-8247AA561967}"/>
              </a:ext>
            </a:extLst>
          </p:cNvPr>
          <p:cNvSpPr/>
          <p:nvPr/>
        </p:nvSpPr>
        <p:spPr>
          <a:xfrm>
            <a:off x="2853450" y="357906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2</a:t>
            </a:r>
          </a:p>
        </p:txBody>
      </p:sp>
      <p:sp>
        <p:nvSpPr>
          <p:cNvPr id="23" name="Oval 22">
            <a:extLst>
              <a:ext uri="{FF2B5EF4-FFF2-40B4-BE49-F238E27FC236}">
                <a16:creationId xmlns:a16="http://schemas.microsoft.com/office/drawing/2014/main" id="{62E2B608-EFCA-B10C-F0BE-36CAFD19FD32}"/>
              </a:ext>
            </a:extLst>
          </p:cNvPr>
          <p:cNvSpPr/>
          <p:nvPr/>
        </p:nvSpPr>
        <p:spPr>
          <a:xfrm>
            <a:off x="7950981" y="357603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6</a:t>
            </a:r>
          </a:p>
        </p:txBody>
      </p:sp>
      <p:sp>
        <p:nvSpPr>
          <p:cNvPr id="24" name="Rectangle 23">
            <a:extLst>
              <a:ext uri="{FF2B5EF4-FFF2-40B4-BE49-F238E27FC236}">
                <a16:creationId xmlns:a16="http://schemas.microsoft.com/office/drawing/2014/main" id="{8D6703B0-8995-D407-1968-BDBA4910B67E}"/>
              </a:ext>
            </a:extLst>
          </p:cNvPr>
          <p:cNvSpPr/>
          <p:nvPr/>
        </p:nvSpPr>
        <p:spPr>
          <a:xfrm>
            <a:off x="4696710" y="4524704"/>
            <a:ext cx="1879123" cy="1440000"/>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Arial"/>
              </a:rPr>
              <a:t>Delivery begins on WYHP solar scheme.</a:t>
            </a:r>
          </a:p>
        </p:txBody>
      </p:sp>
      <p:sp>
        <p:nvSpPr>
          <p:cNvPr id="27" name="Oval 26">
            <a:extLst>
              <a:ext uri="{FF2B5EF4-FFF2-40B4-BE49-F238E27FC236}">
                <a16:creationId xmlns:a16="http://schemas.microsoft.com/office/drawing/2014/main" id="{79A67643-D062-0199-7537-5382BC832136}"/>
              </a:ext>
            </a:extLst>
          </p:cNvPr>
          <p:cNvSpPr/>
          <p:nvPr/>
        </p:nvSpPr>
        <p:spPr>
          <a:xfrm>
            <a:off x="3693374" y="357906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3</a:t>
            </a:r>
          </a:p>
        </p:txBody>
      </p:sp>
      <p:sp>
        <p:nvSpPr>
          <p:cNvPr id="29" name="Oval 28">
            <a:extLst>
              <a:ext uri="{FF2B5EF4-FFF2-40B4-BE49-F238E27FC236}">
                <a16:creationId xmlns:a16="http://schemas.microsoft.com/office/drawing/2014/main" id="{66DF84ED-203C-32F7-1C56-BAF225261F11}"/>
              </a:ext>
            </a:extLst>
          </p:cNvPr>
          <p:cNvSpPr/>
          <p:nvPr/>
        </p:nvSpPr>
        <p:spPr>
          <a:xfrm>
            <a:off x="5495388" y="357906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30" name="Rectangle 29">
            <a:extLst>
              <a:ext uri="{FF2B5EF4-FFF2-40B4-BE49-F238E27FC236}">
                <a16:creationId xmlns:a16="http://schemas.microsoft.com/office/drawing/2014/main" id="{B85C909B-5984-E4F6-A00A-2814E6CFB9FC}"/>
              </a:ext>
            </a:extLst>
          </p:cNvPr>
          <p:cNvSpPr/>
          <p:nvPr/>
        </p:nvSpPr>
        <p:spPr>
          <a:xfrm>
            <a:off x="798825" y="4515062"/>
            <a:ext cx="3017781" cy="1554297"/>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Procurement of delivery partner for design of one stop shop, strategic marketing partner, and digital platform build.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Arial"/>
              </a:rPr>
              <a:t>Procurement of retrofit coordinator to provide technical delivery support on ABS.</a:t>
            </a: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Programme evaluation begins.</a:t>
            </a: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WYHP Solar scheme begins.</a:t>
            </a: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31" name="Oval 30">
            <a:extLst>
              <a:ext uri="{FF2B5EF4-FFF2-40B4-BE49-F238E27FC236}">
                <a16:creationId xmlns:a16="http://schemas.microsoft.com/office/drawing/2014/main" id="{1543090F-A0FA-40BF-2E86-1DB325953AC0}"/>
              </a:ext>
            </a:extLst>
          </p:cNvPr>
          <p:cNvSpPr/>
          <p:nvPr/>
        </p:nvSpPr>
        <p:spPr>
          <a:xfrm>
            <a:off x="6319562" y="357603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5</a:t>
            </a:r>
          </a:p>
        </p:txBody>
      </p:sp>
      <p:cxnSp>
        <p:nvCxnSpPr>
          <p:cNvPr id="33" name="Straight Connector 32">
            <a:extLst>
              <a:ext uri="{FF2B5EF4-FFF2-40B4-BE49-F238E27FC236}">
                <a16:creationId xmlns:a16="http://schemas.microsoft.com/office/drawing/2014/main" id="{521ECAC4-C4A6-AA69-4402-1DD2FE7FF296}"/>
              </a:ext>
            </a:extLst>
          </p:cNvPr>
          <p:cNvCxnSpPr/>
          <p:nvPr/>
        </p:nvCxnSpPr>
        <p:spPr>
          <a:xfrm flipV="1">
            <a:off x="3069448" y="4011065"/>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657D24-1E5C-251A-DD6B-79A59C10858C}"/>
              </a:ext>
            </a:extLst>
          </p:cNvPr>
          <p:cNvCxnSpPr/>
          <p:nvPr/>
        </p:nvCxnSpPr>
        <p:spPr>
          <a:xfrm flipV="1">
            <a:off x="3909375" y="3075065"/>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BFD7E8-8C49-AD78-1A9F-909D6D9A8577}"/>
              </a:ext>
            </a:extLst>
          </p:cNvPr>
          <p:cNvCxnSpPr/>
          <p:nvPr/>
        </p:nvCxnSpPr>
        <p:spPr>
          <a:xfrm flipV="1">
            <a:off x="5720850" y="4008031"/>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69F4FF-4A92-1553-8CF4-F98EF959E74C}"/>
              </a:ext>
            </a:extLst>
          </p:cNvPr>
          <p:cNvCxnSpPr/>
          <p:nvPr/>
        </p:nvCxnSpPr>
        <p:spPr>
          <a:xfrm flipV="1">
            <a:off x="6545618" y="3068997"/>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5E2BA2-BB48-5887-B316-2041239A884F}"/>
              </a:ext>
            </a:extLst>
          </p:cNvPr>
          <p:cNvCxnSpPr/>
          <p:nvPr/>
        </p:nvCxnSpPr>
        <p:spPr>
          <a:xfrm flipV="1">
            <a:off x="8176444" y="4008031"/>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1C37362-E34E-8568-5EA8-8899E77ACBC8}"/>
              </a:ext>
            </a:extLst>
          </p:cNvPr>
          <p:cNvSpPr/>
          <p:nvPr/>
        </p:nvSpPr>
        <p:spPr>
          <a:xfrm>
            <a:off x="1056000" y="4101111"/>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Jul 24</a:t>
            </a:r>
          </a:p>
        </p:txBody>
      </p:sp>
      <p:sp>
        <p:nvSpPr>
          <p:cNvPr id="40" name="Rectangle 39">
            <a:extLst>
              <a:ext uri="{FF2B5EF4-FFF2-40B4-BE49-F238E27FC236}">
                <a16:creationId xmlns:a16="http://schemas.microsoft.com/office/drawing/2014/main" id="{9FDE45A2-DECE-4224-16D5-4E8EC5717114}"/>
              </a:ext>
            </a:extLst>
          </p:cNvPr>
          <p:cNvSpPr/>
          <p:nvPr/>
        </p:nvSpPr>
        <p:spPr>
          <a:xfrm>
            <a:off x="2709452" y="3291065"/>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Oct 24</a:t>
            </a:r>
          </a:p>
        </p:txBody>
      </p:sp>
      <p:sp>
        <p:nvSpPr>
          <p:cNvPr id="41" name="Rectangle 40">
            <a:extLst>
              <a:ext uri="{FF2B5EF4-FFF2-40B4-BE49-F238E27FC236}">
                <a16:creationId xmlns:a16="http://schemas.microsoft.com/office/drawing/2014/main" id="{54155FFE-8330-2AAE-DE8C-F23612139ED2}"/>
              </a:ext>
            </a:extLst>
          </p:cNvPr>
          <p:cNvSpPr/>
          <p:nvPr/>
        </p:nvSpPr>
        <p:spPr>
          <a:xfrm>
            <a:off x="3549375" y="3939065"/>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Nov 24</a:t>
            </a:r>
          </a:p>
        </p:txBody>
      </p:sp>
      <p:sp>
        <p:nvSpPr>
          <p:cNvPr id="42" name="Rectangle 41">
            <a:extLst>
              <a:ext uri="{FF2B5EF4-FFF2-40B4-BE49-F238E27FC236}">
                <a16:creationId xmlns:a16="http://schemas.microsoft.com/office/drawing/2014/main" id="{731DC6A7-E3CA-038B-4EF3-A7ABDD17191E}"/>
              </a:ext>
            </a:extLst>
          </p:cNvPr>
          <p:cNvSpPr/>
          <p:nvPr/>
        </p:nvSpPr>
        <p:spPr>
          <a:xfrm>
            <a:off x="5360852" y="3291065"/>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Feb 25</a:t>
            </a:r>
          </a:p>
        </p:txBody>
      </p:sp>
      <p:sp>
        <p:nvSpPr>
          <p:cNvPr id="43" name="Rectangle 42">
            <a:extLst>
              <a:ext uri="{FF2B5EF4-FFF2-40B4-BE49-F238E27FC236}">
                <a16:creationId xmlns:a16="http://schemas.microsoft.com/office/drawing/2014/main" id="{6AEC7CCE-38E2-CF50-7A12-B5DC2DA4B0C4}"/>
              </a:ext>
            </a:extLst>
          </p:cNvPr>
          <p:cNvSpPr/>
          <p:nvPr/>
        </p:nvSpPr>
        <p:spPr>
          <a:xfrm>
            <a:off x="6185025" y="3939065"/>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Mar 25</a:t>
            </a:r>
          </a:p>
        </p:txBody>
      </p:sp>
      <p:sp>
        <p:nvSpPr>
          <p:cNvPr id="44" name="Rectangle 43">
            <a:extLst>
              <a:ext uri="{FF2B5EF4-FFF2-40B4-BE49-F238E27FC236}">
                <a16:creationId xmlns:a16="http://schemas.microsoft.com/office/drawing/2014/main" id="{E87BB3FA-8688-70C2-EC36-3C2996642018}"/>
              </a:ext>
            </a:extLst>
          </p:cNvPr>
          <p:cNvSpPr/>
          <p:nvPr/>
        </p:nvSpPr>
        <p:spPr>
          <a:xfrm>
            <a:off x="7816444" y="3291065"/>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Jun 25</a:t>
            </a:r>
          </a:p>
        </p:txBody>
      </p:sp>
      <p:sp>
        <p:nvSpPr>
          <p:cNvPr id="3" name="Oval 2">
            <a:extLst>
              <a:ext uri="{FF2B5EF4-FFF2-40B4-BE49-F238E27FC236}">
                <a16:creationId xmlns:a16="http://schemas.microsoft.com/office/drawing/2014/main" id="{71BB2BB0-018A-438D-B6FC-441CEA4B0174}"/>
              </a:ext>
            </a:extLst>
          </p:cNvPr>
          <p:cNvSpPr/>
          <p:nvPr/>
        </p:nvSpPr>
        <p:spPr>
          <a:xfrm>
            <a:off x="10280916" y="3572997"/>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7</a:t>
            </a:r>
          </a:p>
        </p:txBody>
      </p:sp>
      <p:cxnSp>
        <p:nvCxnSpPr>
          <p:cNvPr id="8" name="Straight Connector 7">
            <a:extLst>
              <a:ext uri="{FF2B5EF4-FFF2-40B4-BE49-F238E27FC236}">
                <a16:creationId xmlns:a16="http://schemas.microsoft.com/office/drawing/2014/main" id="{5D5C6F44-0B53-D1AD-5931-68938FF5F484}"/>
              </a:ext>
            </a:extLst>
          </p:cNvPr>
          <p:cNvCxnSpPr/>
          <p:nvPr/>
        </p:nvCxnSpPr>
        <p:spPr>
          <a:xfrm flipV="1">
            <a:off x="10487391" y="3068997"/>
            <a:ext cx="0" cy="504000"/>
          </a:xfrm>
          <a:prstGeom prst="line">
            <a:avLst/>
          </a:prstGeom>
          <a:ln w="38100">
            <a:solidFill>
              <a:srgbClr val="463F9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7723AD0-FFCE-D580-0B42-003113D8472C}"/>
              </a:ext>
            </a:extLst>
          </p:cNvPr>
          <p:cNvSpPr/>
          <p:nvPr/>
        </p:nvSpPr>
        <p:spPr>
          <a:xfrm>
            <a:off x="10114579" y="3932996"/>
            <a:ext cx="71999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A/W 25</a:t>
            </a:r>
          </a:p>
        </p:txBody>
      </p:sp>
      <p:sp>
        <p:nvSpPr>
          <p:cNvPr id="5" name="Rectangle 4">
            <a:extLst>
              <a:ext uri="{FF2B5EF4-FFF2-40B4-BE49-F238E27FC236}">
                <a16:creationId xmlns:a16="http://schemas.microsoft.com/office/drawing/2014/main" id="{AA218C71-3447-62BD-78FB-78B5AD98F62A}"/>
              </a:ext>
            </a:extLst>
          </p:cNvPr>
          <p:cNvSpPr/>
          <p:nvPr/>
        </p:nvSpPr>
        <p:spPr>
          <a:xfrm>
            <a:off x="5469593" y="1619360"/>
            <a:ext cx="2151006" cy="1439997"/>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Launch of Home Energy West Yorkshire Brochure 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Approval of funding for 3 further area-based schemes.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Closer of Solar Together, LEAD and SHDF 2.1.</a:t>
            </a:r>
          </a:p>
        </p:txBody>
      </p:sp>
      <p:sp>
        <p:nvSpPr>
          <p:cNvPr id="10" name="Rectangle 9">
            <a:extLst>
              <a:ext uri="{FF2B5EF4-FFF2-40B4-BE49-F238E27FC236}">
                <a16:creationId xmlns:a16="http://schemas.microsoft.com/office/drawing/2014/main" id="{4DBEFACA-AC7A-2840-FB27-D790889C0C6E}"/>
              </a:ext>
            </a:extLst>
          </p:cNvPr>
          <p:cNvSpPr/>
          <p:nvPr/>
        </p:nvSpPr>
        <p:spPr>
          <a:xfrm>
            <a:off x="344993" y="1644092"/>
            <a:ext cx="1993875" cy="1439997"/>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Launch of Home Energy Loan and Solar Together collective buying scheme.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Procurement of programme evaluator</a:t>
            </a:r>
          </a:p>
        </p:txBody>
      </p:sp>
      <p:sp>
        <p:nvSpPr>
          <p:cNvPr id="12" name="Rectangle 11">
            <a:extLst>
              <a:ext uri="{FF2B5EF4-FFF2-40B4-BE49-F238E27FC236}">
                <a16:creationId xmlns:a16="http://schemas.microsoft.com/office/drawing/2014/main" id="{536EBBB5-B6E2-6103-9661-E179BD726D62}"/>
              </a:ext>
            </a:extLst>
          </p:cNvPr>
          <p:cNvSpPr/>
          <p:nvPr/>
        </p:nvSpPr>
        <p:spPr>
          <a:xfrm>
            <a:off x="2888243" y="1635188"/>
            <a:ext cx="1993875" cy="1439997"/>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Warm Homes: Social Housing Fund bid</a:t>
            </a:r>
          </a:p>
        </p:txBody>
      </p:sp>
      <p:sp>
        <p:nvSpPr>
          <p:cNvPr id="13" name="Rectangle 12">
            <a:extLst>
              <a:ext uri="{FF2B5EF4-FFF2-40B4-BE49-F238E27FC236}">
                <a16:creationId xmlns:a16="http://schemas.microsoft.com/office/drawing/2014/main" id="{E2586BF0-8D82-CD96-F9D7-09F9C368EC6D}"/>
              </a:ext>
            </a:extLst>
          </p:cNvPr>
          <p:cNvSpPr/>
          <p:nvPr/>
        </p:nvSpPr>
        <p:spPr>
          <a:xfrm>
            <a:off x="7236881" y="4524704"/>
            <a:ext cx="2387380" cy="1440000"/>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Launch of Home Energy West Yorkshire one stop shop first phase, full website and marketing campaigns.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Arial"/>
              </a:rPr>
              <a:t>Completion of Social Housing Decarb Plan.</a:t>
            </a:r>
          </a:p>
        </p:txBody>
      </p:sp>
      <p:sp>
        <p:nvSpPr>
          <p:cNvPr id="15" name="Rectangle 14">
            <a:extLst>
              <a:ext uri="{FF2B5EF4-FFF2-40B4-BE49-F238E27FC236}">
                <a16:creationId xmlns:a16="http://schemas.microsoft.com/office/drawing/2014/main" id="{E2643B2B-B370-54A8-6E3E-E5CAD66CA79A}"/>
              </a:ext>
            </a:extLst>
          </p:cNvPr>
          <p:cNvSpPr/>
          <p:nvPr/>
        </p:nvSpPr>
        <p:spPr>
          <a:xfrm>
            <a:off x="8735613" y="1621846"/>
            <a:ext cx="2703456" cy="1439997"/>
          </a:xfrm>
          <a:prstGeom prst="rect">
            <a:avLst/>
          </a:prstGeom>
          <a:solidFill>
            <a:srgbClr val="F39579"/>
          </a:solidFill>
          <a:ln>
            <a:solidFill>
              <a:srgbClr val="F3957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Business case for enhanced loan.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Development of further financial offers.</a:t>
            </a: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Development of Home Energy West Yorkshire 10-year plan.</a:t>
            </a: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Arial"/>
              </a:rPr>
              <a:t>Development of Heritage Guide.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64992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5143500">
                <a:moveTo>
                  <a:pt x="9144000" y="5143500"/>
                </a:moveTo>
                <a:lnTo>
                  <a:pt x="0" y="5143500"/>
                </a:lnTo>
                <a:lnTo>
                  <a:pt x="0" y="0"/>
                </a:lnTo>
                <a:lnTo>
                  <a:pt x="9144000" y="0"/>
                </a:lnTo>
                <a:lnTo>
                  <a:pt x="9144000" y="5143500"/>
                </a:lnTo>
                <a:close/>
              </a:path>
            </a:pathLst>
          </a:custGeom>
          <a:solidFill>
            <a:srgbClr val="D6EFFB"/>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88" y="4563021"/>
            <a:ext cx="12187496" cy="2294897"/>
          </a:xfrm>
          <a:prstGeom prst="rect">
            <a:avLst/>
          </a:prstGeom>
        </p:spPr>
      </p:pic>
      <p:pic>
        <p:nvPicPr>
          <p:cNvPr id="4" name="object 4"/>
          <p:cNvPicPr/>
          <p:nvPr/>
        </p:nvPicPr>
        <p:blipFill>
          <a:blip r:embed="rId3" cstate="print"/>
          <a:stretch>
            <a:fillRect/>
          </a:stretch>
        </p:blipFill>
        <p:spPr>
          <a:xfrm>
            <a:off x="0" y="0"/>
            <a:ext cx="2349499" cy="3314699"/>
          </a:xfrm>
          <a:prstGeom prst="rect">
            <a:avLst/>
          </a:prstGeom>
        </p:spPr>
      </p:pic>
      <p:pic>
        <p:nvPicPr>
          <p:cNvPr id="5" name="object 5"/>
          <p:cNvPicPr/>
          <p:nvPr/>
        </p:nvPicPr>
        <p:blipFill>
          <a:blip r:embed="rId4" cstate="print"/>
          <a:stretch>
            <a:fillRect/>
          </a:stretch>
        </p:blipFill>
        <p:spPr>
          <a:xfrm>
            <a:off x="5648512" y="2668207"/>
            <a:ext cx="1003299" cy="1460491"/>
          </a:xfrm>
          <a:prstGeom prst="rect">
            <a:avLst/>
          </a:prstGeom>
        </p:spPr>
      </p:pic>
      <p:pic>
        <p:nvPicPr>
          <p:cNvPr id="6" name="object 6"/>
          <p:cNvPicPr/>
          <p:nvPr/>
        </p:nvPicPr>
        <p:blipFill>
          <a:blip r:embed="rId5" cstate="print"/>
          <a:stretch>
            <a:fillRect/>
          </a:stretch>
        </p:blipFill>
        <p:spPr>
          <a:xfrm>
            <a:off x="2774786" y="2921491"/>
            <a:ext cx="379812" cy="405892"/>
          </a:xfrm>
          <a:prstGeom prst="rect">
            <a:avLst/>
          </a:prstGeom>
        </p:spPr>
      </p:pic>
      <p:grpSp>
        <p:nvGrpSpPr>
          <p:cNvPr id="7" name="object 7"/>
          <p:cNvGrpSpPr/>
          <p:nvPr/>
        </p:nvGrpSpPr>
        <p:grpSpPr>
          <a:xfrm>
            <a:off x="1734231" y="3277766"/>
            <a:ext cx="2070947" cy="456353"/>
            <a:chOff x="1300673" y="2458324"/>
            <a:chExt cx="1553210" cy="342265"/>
          </a:xfrm>
        </p:grpSpPr>
        <p:sp>
          <p:nvSpPr>
            <p:cNvPr id="8" name="object 8"/>
            <p:cNvSpPr/>
            <p:nvPr/>
          </p:nvSpPr>
          <p:spPr>
            <a:xfrm>
              <a:off x="1300673" y="2458324"/>
              <a:ext cx="24765" cy="259715"/>
            </a:xfrm>
            <a:custGeom>
              <a:avLst/>
              <a:gdLst/>
              <a:ahLst/>
              <a:cxnLst/>
              <a:rect l="l" t="t" r="r" b="b"/>
              <a:pathLst>
                <a:path w="24765" h="259714">
                  <a:moveTo>
                    <a:pt x="24510" y="259714"/>
                  </a:moveTo>
                  <a:lnTo>
                    <a:pt x="0" y="259714"/>
                  </a:lnTo>
                  <a:lnTo>
                    <a:pt x="0" y="0"/>
                  </a:lnTo>
                  <a:lnTo>
                    <a:pt x="24510" y="0"/>
                  </a:lnTo>
                  <a:lnTo>
                    <a:pt x="24510" y="259714"/>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object 9"/>
            <p:cNvPicPr/>
            <p:nvPr/>
          </p:nvPicPr>
          <p:blipFill>
            <a:blip r:embed="rId6" cstate="print"/>
            <a:stretch>
              <a:fillRect/>
            </a:stretch>
          </p:blipFill>
          <p:spPr>
            <a:xfrm>
              <a:off x="1351221" y="2532494"/>
              <a:ext cx="193929" cy="190243"/>
            </a:xfrm>
            <a:prstGeom prst="rect">
              <a:avLst/>
            </a:prstGeom>
          </p:spPr>
        </p:pic>
        <p:pic>
          <p:nvPicPr>
            <p:cNvPr id="10" name="object 10"/>
            <p:cNvPicPr/>
            <p:nvPr/>
          </p:nvPicPr>
          <p:blipFill>
            <a:blip r:embed="rId7" cstate="print"/>
            <a:stretch>
              <a:fillRect/>
            </a:stretch>
          </p:blipFill>
          <p:spPr>
            <a:xfrm>
              <a:off x="1564453" y="2532619"/>
              <a:ext cx="178560" cy="185422"/>
            </a:xfrm>
            <a:prstGeom prst="rect">
              <a:avLst/>
            </a:prstGeom>
          </p:spPr>
        </p:pic>
        <p:sp>
          <p:nvSpPr>
            <p:cNvPr id="11" name="object 11"/>
            <p:cNvSpPr/>
            <p:nvPr/>
          </p:nvSpPr>
          <p:spPr>
            <a:xfrm>
              <a:off x="1762445" y="2458324"/>
              <a:ext cx="194310" cy="264795"/>
            </a:xfrm>
            <a:custGeom>
              <a:avLst/>
              <a:gdLst/>
              <a:ahLst/>
              <a:cxnLst/>
              <a:rect l="l" t="t" r="r" b="b"/>
              <a:pathLst>
                <a:path w="194310" h="264794">
                  <a:moveTo>
                    <a:pt x="194310" y="116333"/>
                  </a:moveTo>
                  <a:lnTo>
                    <a:pt x="169797" y="116333"/>
                  </a:lnTo>
                  <a:lnTo>
                    <a:pt x="169797" y="0"/>
                  </a:lnTo>
                  <a:lnTo>
                    <a:pt x="194310" y="0"/>
                  </a:lnTo>
                  <a:lnTo>
                    <a:pt x="194310" y="116333"/>
                  </a:lnTo>
                  <a:close/>
                </a:path>
                <a:path w="194310" h="264794">
                  <a:moveTo>
                    <a:pt x="97411" y="264542"/>
                  </a:moveTo>
                  <a:lnTo>
                    <a:pt x="58153" y="257394"/>
                  </a:lnTo>
                  <a:lnTo>
                    <a:pt x="27385" y="237555"/>
                  </a:lnTo>
                  <a:lnTo>
                    <a:pt x="7309" y="207428"/>
                  </a:lnTo>
                  <a:lnTo>
                    <a:pt x="128" y="169420"/>
                  </a:lnTo>
                  <a:lnTo>
                    <a:pt x="0" y="169420"/>
                  </a:lnTo>
                  <a:lnTo>
                    <a:pt x="7483" y="129695"/>
                  </a:lnTo>
                  <a:lnTo>
                    <a:pt x="27765" y="99758"/>
                  </a:lnTo>
                  <a:lnTo>
                    <a:pt x="57596" y="80871"/>
                  </a:lnTo>
                  <a:lnTo>
                    <a:pt x="93726" y="74295"/>
                  </a:lnTo>
                  <a:lnTo>
                    <a:pt x="118334" y="77273"/>
                  </a:lnTo>
                  <a:lnTo>
                    <a:pt x="139526" y="85741"/>
                  </a:lnTo>
                  <a:lnTo>
                    <a:pt x="154106" y="97030"/>
                  </a:lnTo>
                  <a:lnTo>
                    <a:pt x="97411" y="97030"/>
                  </a:lnTo>
                  <a:lnTo>
                    <a:pt x="67863" y="102482"/>
                  </a:lnTo>
                  <a:lnTo>
                    <a:pt x="44959" y="117603"/>
                  </a:lnTo>
                  <a:lnTo>
                    <a:pt x="30151" y="140535"/>
                  </a:lnTo>
                  <a:lnTo>
                    <a:pt x="24893" y="169420"/>
                  </a:lnTo>
                  <a:lnTo>
                    <a:pt x="30151" y="198323"/>
                  </a:lnTo>
                  <a:lnTo>
                    <a:pt x="44959" y="221297"/>
                  </a:lnTo>
                  <a:lnTo>
                    <a:pt x="67863" y="236462"/>
                  </a:lnTo>
                  <a:lnTo>
                    <a:pt x="97411" y="241935"/>
                  </a:lnTo>
                  <a:lnTo>
                    <a:pt x="161004" y="241935"/>
                  </a:lnTo>
                  <a:lnTo>
                    <a:pt x="136607" y="257572"/>
                  </a:lnTo>
                  <a:lnTo>
                    <a:pt x="97411" y="264542"/>
                  </a:lnTo>
                  <a:close/>
                </a:path>
                <a:path w="194310" h="264794">
                  <a:moveTo>
                    <a:pt x="161004" y="241935"/>
                  </a:moveTo>
                  <a:lnTo>
                    <a:pt x="97411" y="241935"/>
                  </a:lnTo>
                  <a:lnTo>
                    <a:pt x="126957" y="236480"/>
                  </a:lnTo>
                  <a:lnTo>
                    <a:pt x="149860" y="221345"/>
                  </a:lnTo>
                  <a:lnTo>
                    <a:pt x="164667" y="198377"/>
                  </a:lnTo>
                  <a:lnTo>
                    <a:pt x="169926" y="169420"/>
                  </a:lnTo>
                  <a:lnTo>
                    <a:pt x="164667" y="140535"/>
                  </a:lnTo>
                  <a:lnTo>
                    <a:pt x="149860" y="117603"/>
                  </a:lnTo>
                  <a:lnTo>
                    <a:pt x="126957" y="102482"/>
                  </a:lnTo>
                  <a:lnTo>
                    <a:pt x="97411" y="97030"/>
                  </a:lnTo>
                  <a:lnTo>
                    <a:pt x="154106" y="97030"/>
                  </a:lnTo>
                  <a:lnTo>
                    <a:pt x="156644" y="98995"/>
                  </a:lnTo>
                  <a:lnTo>
                    <a:pt x="169035" y="116333"/>
                  </a:lnTo>
                  <a:lnTo>
                    <a:pt x="194310" y="116333"/>
                  </a:lnTo>
                  <a:lnTo>
                    <a:pt x="194310" y="168277"/>
                  </a:lnTo>
                  <a:lnTo>
                    <a:pt x="187188" y="207535"/>
                  </a:lnTo>
                  <a:lnTo>
                    <a:pt x="167243" y="237935"/>
                  </a:lnTo>
                  <a:lnTo>
                    <a:pt x="161004" y="241935"/>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2" name="object 12"/>
            <p:cNvPicPr/>
            <p:nvPr/>
          </p:nvPicPr>
          <p:blipFill>
            <a:blip r:embed="rId8" cstate="print"/>
            <a:stretch>
              <a:fillRect/>
            </a:stretch>
          </p:blipFill>
          <p:spPr>
            <a:xfrm>
              <a:off x="1976186" y="2532619"/>
              <a:ext cx="194562" cy="190247"/>
            </a:xfrm>
            <a:prstGeom prst="rect">
              <a:avLst/>
            </a:prstGeom>
          </p:spPr>
        </p:pic>
        <p:sp>
          <p:nvSpPr>
            <p:cNvPr id="13" name="object 13"/>
            <p:cNvSpPr/>
            <p:nvPr/>
          </p:nvSpPr>
          <p:spPr>
            <a:xfrm>
              <a:off x="2197166" y="2458324"/>
              <a:ext cx="24765" cy="259715"/>
            </a:xfrm>
            <a:custGeom>
              <a:avLst/>
              <a:gdLst/>
              <a:ahLst/>
              <a:cxnLst/>
              <a:rect l="l" t="t" r="r" b="b"/>
              <a:pathLst>
                <a:path w="24764" h="259714">
                  <a:moveTo>
                    <a:pt x="24510" y="259714"/>
                  </a:moveTo>
                  <a:lnTo>
                    <a:pt x="0" y="259714"/>
                  </a:lnTo>
                  <a:lnTo>
                    <a:pt x="0" y="0"/>
                  </a:lnTo>
                  <a:lnTo>
                    <a:pt x="24510" y="0"/>
                  </a:lnTo>
                  <a:lnTo>
                    <a:pt x="24510" y="259714"/>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4" name="object 14"/>
            <p:cNvPicPr/>
            <p:nvPr/>
          </p:nvPicPr>
          <p:blipFill>
            <a:blip r:embed="rId9" cstate="print"/>
            <a:stretch>
              <a:fillRect/>
            </a:stretch>
          </p:blipFill>
          <p:spPr>
            <a:xfrm>
              <a:off x="2247711" y="2532619"/>
              <a:ext cx="194566" cy="190247"/>
            </a:xfrm>
            <a:prstGeom prst="rect">
              <a:avLst/>
            </a:prstGeom>
          </p:spPr>
        </p:pic>
        <p:sp>
          <p:nvSpPr>
            <p:cNvPr id="15" name="object 15"/>
            <p:cNvSpPr/>
            <p:nvPr/>
          </p:nvSpPr>
          <p:spPr>
            <a:xfrm>
              <a:off x="2454338" y="2532621"/>
              <a:ext cx="400050" cy="267970"/>
            </a:xfrm>
            <a:custGeom>
              <a:avLst/>
              <a:gdLst/>
              <a:ahLst/>
              <a:cxnLst/>
              <a:rect l="l" t="t" r="r" b="b"/>
              <a:pathLst>
                <a:path w="400050" h="267969">
                  <a:moveTo>
                    <a:pt x="194183" y="96278"/>
                  </a:moveTo>
                  <a:lnTo>
                    <a:pt x="187058" y="56959"/>
                  </a:lnTo>
                  <a:lnTo>
                    <a:pt x="169672" y="30480"/>
                  </a:lnTo>
                  <a:lnTo>
                    <a:pt x="169672" y="95135"/>
                  </a:lnTo>
                  <a:lnTo>
                    <a:pt x="164426" y="123913"/>
                  </a:lnTo>
                  <a:lnTo>
                    <a:pt x="149669" y="146481"/>
                  </a:lnTo>
                  <a:lnTo>
                    <a:pt x="126809" y="161226"/>
                  </a:lnTo>
                  <a:lnTo>
                    <a:pt x="97282" y="166497"/>
                  </a:lnTo>
                  <a:lnTo>
                    <a:pt x="67754" y="161188"/>
                  </a:lnTo>
                  <a:lnTo>
                    <a:pt x="44894" y="146367"/>
                  </a:lnTo>
                  <a:lnTo>
                    <a:pt x="30124" y="123748"/>
                  </a:lnTo>
                  <a:lnTo>
                    <a:pt x="24892" y="94996"/>
                  </a:lnTo>
                  <a:lnTo>
                    <a:pt x="30149" y="66116"/>
                  </a:lnTo>
                  <a:lnTo>
                    <a:pt x="44958" y="43180"/>
                  </a:lnTo>
                  <a:lnTo>
                    <a:pt x="67856" y="28067"/>
                  </a:lnTo>
                  <a:lnTo>
                    <a:pt x="97409" y="22606"/>
                  </a:lnTo>
                  <a:lnTo>
                    <a:pt x="97282" y="22745"/>
                  </a:lnTo>
                  <a:lnTo>
                    <a:pt x="126809" y="28168"/>
                  </a:lnTo>
                  <a:lnTo>
                    <a:pt x="149669" y="43268"/>
                  </a:lnTo>
                  <a:lnTo>
                    <a:pt x="164426" y="66192"/>
                  </a:lnTo>
                  <a:lnTo>
                    <a:pt x="169672" y="95135"/>
                  </a:lnTo>
                  <a:lnTo>
                    <a:pt x="169672" y="30480"/>
                  </a:lnTo>
                  <a:lnTo>
                    <a:pt x="167106" y="26568"/>
                  </a:lnTo>
                  <a:lnTo>
                    <a:pt x="160934" y="22606"/>
                  </a:lnTo>
                  <a:lnTo>
                    <a:pt x="136474" y="6959"/>
                  </a:lnTo>
                  <a:lnTo>
                    <a:pt x="97282" y="0"/>
                  </a:lnTo>
                  <a:lnTo>
                    <a:pt x="58026" y="7150"/>
                  </a:lnTo>
                  <a:lnTo>
                    <a:pt x="27254" y="26987"/>
                  </a:lnTo>
                  <a:lnTo>
                    <a:pt x="7175" y="57124"/>
                  </a:lnTo>
                  <a:lnTo>
                    <a:pt x="0" y="95135"/>
                  </a:lnTo>
                  <a:lnTo>
                    <a:pt x="7493" y="134620"/>
                  </a:lnTo>
                  <a:lnTo>
                    <a:pt x="27813" y="164172"/>
                  </a:lnTo>
                  <a:lnTo>
                    <a:pt x="57645" y="182689"/>
                  </a:lnTo>
                  <a:lnTo>
                    <a:pt x="93726" y="189103"/>
                  </a:lnTo>
                  <a:lnTo>
                    <a:pt x="118262" y="186118"/>
                  </a:lnTo>
                  <a:lnTo>
                    <a:pt x="139420" y="177609"/>
                  </a:lnTo>
                  <a:lnTo>
                    <a:pt x="153682" y="166497"/>
                  </a:lnTo>
                  <a:lnTo>
                    <a:pt x="156565" y="164249"/>
                  </a:lnTo>
                  <a:lnTo>
                    <a:pt x="169037" y="146685"/>
                  </a:lnTo>
                  <a:lnTo>
                    <a:pt x="169799" y="146685"/>
                  </a:lnTo>
                  <a:lnTo>
                    <a:pt x="169799" y="171577"/>
                  </a:lnTo>
                  <a:lnTo>
                    <a:pt x="164503" y="205752"/>
                  </a:lnTo>
                  <a:lnTo>
                    <a:pt x="149733" y="228777"/>
                  </a:lnTo>
                  <a:lnTo>
                    <a:pt x="127152" y="241782"/>
                  </a:lnTo>
                  <a:lnTo>
                    <a:pt x="98425" y="245872"/>
                  </a:lnTo>
                  <a:lnTo>
                    <a:pt x="76555" y="243776"/>
                  </a:lnTo>
                  <a:lnTo>
                    <a:pt x="57658" y="237210"/>
                  </a:lnTo>
                  <a:lnTo>
                    <a:pt x="42659" y="225844"/>
                  </a:lnTo>
                  <a:lnTo>
                    <a:pt x="32512" y="209296"/>
                  </a:lnTo>
                  <a:lnTo>
                    <a:pt x="7493" y="209296"/>
                  </a:lnTo>
                  <a:lnTo>
                    <a:pt x="20802" y="235369"/>
                  </a:lnTo>
                  <a:lnTo>
                    <a:pt x="41224" y="253479"/>
                  </a:lnTo>
                  <a:lnTo>
                    <a:pt x="67475" y="264045"/>
                  </a:lnTo>
                  <a:lnTo>
                    <a:pt x="98298" y="267462"/>
                  </a:lnTo>
                  <a:lnTo>
                    <a:pt x="135991" y="262153"/>
                  </a:lnTo>
                  <a:lnTo>
                    <a:pt x="165227" y="245872"/>
                  </a:lnTo>
                  <a:lnTo>
                    <a:pt x="166433" y="245211"/>
                  </a:lnTo>
                  <a:lnTo>
                    <a:pt x="186766" y="215176"/>
                  </a:lnTo>
                  <a:lnTo>
                    <a:pt x="194183" y="170573"/>
                  </a:lnTo>
                  <a:lnTo>
                    <a:pt x="194183" y="146685"/>
                  </a:lnTo>
                  <a:lnTo>
                    <a:pt x="194183" y="96278"/>
                  </a:lnTo>
                  <a:close/>
                </a:path>
                <a:path w="400050" h="267969">
                  <a:moveTo>
                    <a:pt x="399542" y="4699"/>
                  </a:moveTo>
                  <a:lnTo>
                    <a:pt x="375031" y="4699"/>
                  </a:lnTo>
                  <a:lnTo>
                    <a:pt x="375005" y="98183"/>
                  </a:lnTo>
                  <a:lnTo>
                    <a:pt x="370357" y="127444"/>
                  </a:lnTo>
                  <a:lnTo>
                    <a:pt x="357174" y="148894"/>
                  </a:lnTo>
                  <a:lnTo>
                    <a:pt x="336715" y="162039"/>
                  </a:lnTo>
                  <a:lnTo>
                    <a:pt x="310261" y="166497"/>
                  </a:lnTo>
                  <a:lnTo>
                    <a:pt x="283629" y="162090"/>
                  </a:lnTo>
                  <a:lnTo>
                    <a:pt x="263207" y="149034"/>
                  </a:lnTo>
                  <a:lnTo>
                    <a:pt x="250113" y="127609"/>
                  </a:lnTo>
                  <a:lnTo>
                    <a:pt x="245503" y="98183"/>
                  </a:lnTo>
                  <a:lnTo>
                    <a:pt x="245491" y="4699"/>
                  </a:lnTo>
                  <a:lnTo>
                    <a:pt x="220980" y="4699"/>
                  </a:lnTo>
                  <a:lnTo>
                    <a:pt x="220980" y="98183"/>
                  </a:lnTo>
                  <a:lnTo>
                    <a:pt x="227558" y="138442"/>
                  </a:lnTo>
                  <a:lnTo>
                    <a:pt x="245681" y="166852"/>
                  </a:lnTo>
                  <a:lnTo>
                    <a:pt x="272834" y="183692"/>
                  </a:lnTo>
                  <a:lnTo>
                    <a:pt x="306578" y="189242"/>
                  </a:lnTo>
                  <a:lnTo>
                    <a:pt x="328688" y="186613"/>
                  </a:lnTo>
                  <a:lnTo>
                    <a:pt x="347560" y="179044"/>
                  </a:lnTo>
                  <a:lnTo>
                    <a:pt x="362864" y="166941"/>
                  </a:lnTo>
                  <a:lnTo>
                    <a:pt x="363181" y="166497"/>
                  </a:lnTo>
                  <a:lnTo>
                    <a:pt x="374269" y="150761"/>
                  </a:lnTo>
                  <a:lnTo>
                    <a:pt x="375031" y="150761"/>
                  </a:lnTo>
                  <a:lnTo>
                    <a:pt x="375031" y="179578"/>
                  </a:lnTo>
                  <a:lnTo>
                    <a:pt x="370179" y="209867"/>
                  </a:lnTo>
                  <a:lnTo>
                    <a:pt x="356603" y="230441"/>
                  </a:lnTo>
                  <a:lnTo>
                    <a:pt x="335749" y="242163"/>
                  </a:lnTo>
                  <a:lnTo>
                    <a:pt x="309118" y="245872"/>
                  </a:lnTo>
                  <a:lnTo>
                    <a:pt x="288150" y="243611"/>
                  </a:lnTo>
                  <a:lnTo>
                    <a:pt x="270522" y="236778"/>
                  </a:lnTo>
                  <a:lnTo>
                    <a:pt x="256730" y="225361"/>
                  </a:lnTo>
                  <a:lnTo>
                    <a:pt x="247269" y="209296"/>
                  </a:lnTo>
                  <a:lnTo>
                    <a:pt x="222758" y="209296"/>
                  </a:lnTo>
                  <a:lnTo>
                    <a:pt x="235242" y="234886"/>
                  </a:lnTo>
                  <a:lnTo>
                    <a:pt x="254787" y="253047"/>
                  </a:lnTo>
                  <a:lnTo>
                    <a:pt x="279908" y="263880"/>
                  </a:lnTo>
                  <a:lnTo>
                    <a:pt x="309118" y="267462"/>
                  </a:lnTo>
                  <a:lnTo>
                    <a:pt x="344563" y="262496"/>
                  </a:lnTo>
                  <a:lnTo>
                    <a:pt x="392518" y="219354"/>
                  </a:lnTo>
                  <a:lnTo>
                    <a:pt x="399427" y="179578"/>
                  </a:lnTo>
                  <a:lnTo>
                    <a:pt x="399542" y="150761"/>
                  </a:lnTo>
                  <a:lnTo>
                    <a:pt x="399542" y="4699"/>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16" name="object 16"/>
          <p:cNvGrpSpPr/>
          <p:nvPr/>
        </p:nvGrpSpPr>
        <p:grpSpPr>
          <a:xfrm>
            <a:off x="3845650" y="3292839"/>
            <a:ext cx="697653" cy="337820"/>
            <a:chOff x="2884237" y="2469629"/>
            <a:chExt cx="523240" cy="253365"/>
          </a:xfrm>
        </p:grpSpPr>
        <p:pic>
          <p:nvPicPr>
            <p:cNvPr id="17" name="object 17"/>
            <p:cNvPicPr/>
            <p:nvPr/>
          </p:nvPicPr>
          <p:blipFill>
            <a:blip r:embed="rId10" cstate="print"/>
            <a:stretch>
              <a:fillRect/>
            </a:stretch>
          </p:blipFill>
          <p:spPr>
            <a:xfrm>
              <a:off x="2949007" y="2532747"/>
              <a:ext cx="190250" cy="190247"/>
            </a:xfrm>
            <a:prstGeom prst="rect">
              <a:avLst/>
            </a:prstGeom>
          </p:spPr>
        </p:pic>
        <p:sp>
          <p:nvSpPr>
            <p:cNvPr id="18" name="object 18"/>
            <p:cNvSpPr/>
            <p:nvPr/>
          </p:nvSpPr>
          <p:spPr>
            <a:xfrm>
              <a:off x="3159831" y="2469629"/>
              <a:ext cx="37465" cy="248920"/>
            </a:xfrm>
            <a:custGeom>
              <a:avLst/>
              <a:gdLst/>
              <a:ahLst/>
              <a:cxnLst/>
              <a:rect l="l" t="t" r="r" b="b"/>
              <a:pathLst>
                <a:path w="37464" h="248919">
                  <a:moveTo>
                    <a:pt x="18653" y="37338"/>
                  </a:moveTo>
                  <a:lnTo>
                    <a:pt x="11405" y="35814"/>
                  </a:lnTo>
                  <a:lnTo>
                    <a:pt x="5474" y="31718"/>
                  </a:lnTo>
                  <a:lnTo>
                    <a:pt x="1470" y="25765"/>
                  </a:lnTo>
                  <a:lnTo>
                    <a:pt x="0" y="18669"/>
                  </a:lnTo>
                  <a:lnTo>
                    <a:pt x="1470" y="11412"/>
                  </a:lnTo>
                  <a:lnTo>
                    <a:pt x="5474" y="5476"/>
                  </a:lnTo>
                  <a:lnTo>
                    <a:pt x="11405" y="1470"/>
                  </a:lnTo>
                  <a:lnTo>
                    <a:pt x="18653" y="0"/>
                  </a:lnTo>
                  <a:lnTo>
                    <a:pt x="25919" y="1470"/>
                  </a:lnTo>
                  <a:lnTo>
                    <a:pt x="31859" y="5476"/>
                  </a:lnTo>
                  <a:lnTo>
                    <a:pt x="35867" y="11412"/>
                  </a:lnTo>
                  <a:lnTo>
                    <a:pt x="37338" y="18669"/>
                  </a:lnTo>
                  <a:lnTo>
                    <a:pt x="35867" y="25765"/>
                  </a:lnTo>
                  <a:lnTo>
                    <a:pt x="31859" y="31718"/>
                  </a:lnTo>
                  <a:lnTo>
                    <a:pt x="25919" y="35814"/>
                  </a:lnTo>
                  <a:lnTo>
                    <a:pt x="18653" y="37338"/>
                  </a:lnTo>
                  <a:close/>
                </a:path>
                <a:path w="37464" h="248919">
                  <a:moveTo>
                    <a:pt x="31120" y="248412"/>
                  </a:moveTo>
                  <a:lnTo>
                    <a:pt x="6614" y="248412"/>
                  </a:lnTo>
                  <a:lnTo>
                    <a:pt x="6614" y="67689"/>
                  </a:lnTo>
                  <a:lnTo>
                    <a:pt x="31120" y="67689"/>
                  </a:lnTo>
                  <a:lnTo>
                    <a:pt x="31120" y="248412"/>
                  </a:lnTo>
                  <a:close/>
                </a:path>
              </a:pathLst>
            </a:custGeom>
            <a:solidFill>
              <a:srgbClr val="00A29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9" name="object 19"/>
            <p:cNvPicPr/>
            <p:nvPr/>
          </p:nvPicPr>
          <p:blipFill>
            <a:blip r:embed="rId11" cstate="print"/>
            <a:stretch>
              <a:fillRect/>
            </a:stretch>
          </p:blipFill>
          <p:spPr>
            <a:xfrm>
              <a:off x="3216859" y="2532747"/>
              <a:ext cx="190225" cy="190247"/>
            </a:xfrm>
            <a:prstGeom prst="rect">
              <a:avLst/>
            </a:prstGeom>
          </p:spPr>
        </p:pic>
        <p:sp>
          <p:nvSpPr>
            <p:cNvPr id="20" name="object 20"/>
            <p:cNvSpPr/>
            <p:nvPr/>
          </p:nvSpPr>
          <p:spPr>
            <a:xfrm>
              <a:off x="2884237" y="2609075"/>
              <a:ext cx="37465" cy="37465"/>
            </a:xfrm>
            <a:custGeom>
              <a:avLst/>
              <a:gdLst/>
              <a:ahLst/>
              <a:cxnLst/>
              <a:rect l="l" t="t" r="r" b="b"/>
              <a:pathLst>
                <a:path w="37464" h="37464">
                  <a:moveTo>
                    <a:pt x="18669" y="37338"/>
                  </a:moveTo>
                  <a:lnTo>
                    <a:pt x="11412" y="35814"/>
                  </a:lnTo>
                  <a:lnTo>
                    <a:pt x="5476" y="31718"/>
                  </a:lnTo>
                  <a:lnTo>
                    <a:pt x="1470" y="25765"/>
                  </a:lnTo>
                  <a:lnTo>
                    <a:pt x="0" y="18669"/>
                  </a:lnTo>
                  <a:lnTo>
                    <a:pt x="1470" y="11412"/>
                  </a:lnTo>
                  <a:lnTo>
                    <a:pt x="5476" y="5476"/>
                  </a:lnTo>
                  <a:lnTo>
                    <a:pt x="11412" y="1470"/>
                  </a:lnTo>
                  <a:lnTo>
                    <a:pt x="18669" y="0"/>
                  </a:lnTo>
                  <a:lnTo>
                    <a:pt x="25925" y="1470"/>
                  </a:lnTo>
                  <a:lnTo>
                    <a:pt x="31861" y="5476"/>
                  </a:lnTo>
                  <a:lnTo>
                    <a:pt x="35867" y="11412"/>
                  </a:lnTo>
                  <a:lnTo>
                    <a:pt x="37338" y="18669"/>
                  </a:lnTo>
                  <a:lnTo>
                    <a:pt x="35867" y="25765"/>
                  </a:lnTo>
                  <a:lnTo>
                    <a:pt x="31861" y="31718"/>
                  </a:lnTo>
                  <a:lnTo>
                    <a:pt x="25925" y="35814"/>
                  </a:lnTo>
                  <a:lnTo>
                    <a:pt x="18669" y="37338"/>
                  </a:lnTo>
                  <a:close/>
                </a:path>
              </a:pathLst>
            </a:custGeom>
            <a:solidFill>
              <a:srgbClr val="00A29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grpSp>
      <p:pic>
        <p:nvPicPr>
          <p:cNvPr id="21" name="object 21"/>
          <p:cNvPicPr/>
          <p:nvPr/>
        </p:nvPicPr>
        <p:blipFill>
          <a:blip r:embed="rId12" cstate="print"/>
          <a:stretch>
            <a:fillRect/>
          </a:stretch>
        </p:blipFill>
        <p:spPr>
          <a:xfrm>
            <a:off x="7725053" y="2949107"/>
            <a:ext cx="2806699" cy="9397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8693" y="4367987"/>
            <a:ext cx="364913" cy="338667"/>
          </a:xfrm>
          <a:custGeom>
            <a:avLst/>
            <a:gdLst/>
            <a:ahLst/>
            <a:cxnLst/>
            <a:rect l="l" t="t" r="r" b="b"/>
            <a:pathLst>
              <a:path w="273685" h="254000">
                <a:moveTo>
                  <a:pt x="166852" y="157855"/>
                </a:moveTo>
                <a:lnTo>
                  <a:pt x="85977" y="157855"/>
                </a:lnTo>
                <a:lnTo>
                  <a:pt x="93853" y="152278"/>
                </a:lnTo>
                <a:lnTo>
                  <a:pt x="98550" y="148468"/>
                </a:lnTo>
                <a:lnTo>
                  <a:pt x="104265" y="143377"/>
                </a:lnTo>
                <a:lnTo>
                  <a:pt x="219961" y="28072"/>
                </a:lnTo>
                <a:lnTo>
                  <a:pt x="244473" y="7132"/>
                </a:lnTo>
                <a:lnTo>
                  <a:pt x="251584" y="2407"/>
                </a:lnTo>
                <a:lnTo>
                  <a:pt x="257808" y="0"/>
                </a:lnTo>
                <a:lnTo>
                  <a:pt x="266571" y="0"/>
                </a:lnTo>
                <a:lnTo>
                  <a:pt x="272539" y="7254"/>
                </a:lnTo>
                <a:lnTo>
                  <a:pt x="273301" y="18928"/>
                </a:lnTo>
                <a:lnTo>
                  <a:pt x="273301" y="24780"/>
                </a:lnTo>
                <a:lnTo>
                  <a:pt x="272178" y="34818"/>
                </a:lnTo>
                <a:lnTo>
                  <a:pt x="268793" y="44759"/>
                </a:lnTo>
                <a:lnTo>
                  <a:pt x="263122" y="54586"/>
                </a:lnTo>
                <a:lnTo>
                  <a:pt x="255141" y="64282"/>
                </a:lnTo>
                <a:lnTo>
                  <a:pt x="166852" y="157855"/>
                </a:lnTo>
                <a:close/>
              </a:path>
              <a:path w="273685" h="254000">
                <a:moveTo>
                  <a:pt x="56128" y="253666"/>
                </a:moveTo>
                <a:lnTo>
                  <a:pt x="55032" y="253666"/>
                </a:lnTo>
                <a:lnTo>
                  <a:pt x="50281" y="253147"/>
                </a:lnTo>
                <a:lnTo>
                  <a:pt x="13293" y="228955"/>
                </a:lnTo>
                <a:lnTo>
                  <a:pt x="3303" y="187086"/>
                </a:lnTo>
                <a:lnTo>
                  <a:pt x="0" y="126249"/>
                </a:lnTo>
                <a:lnTo>
                  <a:pt x="926" y="117440"/>
                </a:lnTo>
                <a:lnTo>
                  <a:pt x="30242" y="81781"/>
                </a:lnTo>
                <a:lnTo>
                  <a:pt x="47371" y="77998"/>
                </a:lnTo>
                <a:lnTo>
                  <a:pt x="54995" y="79987"/>
                </a:lnTo>
                <a:lnTo>
                  <a:pt x="60927" y="86117"/>
                </a:lnTo>
                <a:lnTo>
                  <a:pt x="65194" y="96630"/>
                </a:lnTo>
                <a:lnTo>
                  <a:pt x="67817" y="111770"/>
                </a:lnTo>
                <a:lnTo>
                  <a:pt x="68070" y="114696"/>
                </a:lnTo>
                <a:lnTo>
                  <a:pt x="69512" y="125963"/>
                </a:lnTo>
                <a:lnTo>
                  <a:pt x="71310" y="135982"/>
                </a:lnTo>
                <a:lnTo>
                  <a:pt x="73679" y="145355"/>
                </a:lnTo>
                <a:lnTo>
                  <a:pt x="76833" y="154685"/>
                </a:lnTo>
                <a:lnTo>
                  <a:pt x="85977" y="157855"/>
                </a:lnTo>
                <a:lnTo>
                  <a:pt x="166852" y="157855"/>
                </a:lnTo>
                <a:lnTo>
                  <a:pt x="147065" y="178826"/>
                </a:lnTo>
                <a:lnTo>
                  <a:pt x="115712" y="210551"/>
                </a:lnTo>
                <a:lnTo>
                  <a:pt x="78362" y="242777"/>
                </a:lnTo>
                <a:lnTo>
                  <a:pt x="61512" y="252531"/>
                </a:lnTo>
                <a:lnTo>
                  <a:pt x="56128" y="253666"/>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p:nvPr/>
        </p:nvSpPr>
        <p:spPr>
          <a:xfrm>
            <a:off x="6687516" y="4367987"/>
            <a:ext cx="364913" cy="338667"/>
          </a:xfrm>
          <a:custGeom>
            <a:avLst/>
            <a:gdLst/>
            <a:ahLst/>
            <a:cxnLst/>
            <a:rect l="l" t="t" r="r" b="b"/>
            <a:pathLst>
              <a:path w="273685" h="254000">
                <a:moveTo>
                  <a:pt x="166853" y="157855"/>
                </a:moveTo>
                <a:lnTo>
                  <a:pt x="86105" y="157855"/>
                </a:lnTo>
                <a:lnTo>
                  <a:pt x="93969" y="152278"/>
                </a:lnTo>
                <a:lnTo>
                  <a:pt x="98663" y="148468"/>
                </a:lnTo>
                <a:lnTo>
                  <a:pt x="104393" y="143377"/>
                </a:lnTo>
                <a:lnTo>
                  <a:pt x="219974" y="28072"/>
                </a:lnTo>
                <a:lnTo>
                  <a:pt x="244479" y="7132"/>
                </a:lnTo>
                <a:lnTo>
                  <a:pt x="251581" y="2407"/>
                </a:lnTo>
                <a:lnTo>
                  <a:pt x="257799" y="0"/>
                </a:lnTo>
                <a:lnTo>
                  <a:pt x="266578" y="0"/>
                </a:lnTo>
                <a:lnTo>
                  <a:pt x="272552" y="7254"/>
                </a:lnTo>
                <a:lnTo>
                  <a:pt x="273314" y="18928"/>
                </a:lnTo>
                <a:lnTo>
                  <a:pt x="273314" y="24780"/>
                </a:lnTo>
                <a:lnTo>
                  <a:pt x="272190" y="34818"/>
                </a:lnTo>
                <a:lnTo>
                  <a:pt x="268803" y="44759"/>
                </a:lnTo>
                <a:lnTo>
                  <a:pt x="263129" y="54586"/>
                </a:lnTo>
                <a:lnTo>
                  <a:pt x="255147" y="64282"/>
                </a:lnTo>
                <a:lnTo>
                  <a:pt x="166853" y="157855"/>
                </a:lnTo>
                <a:close/>
              </a:path>
              <a:path w="273685" h="254000">
                <a:moveTo>
                  <a:pt x="56122" y="253666"/>
                </a:moveTo>
                <a:lnTo>
                  <a:pt x="55026" y="253666"/>
                </a:lnTo>
                <a:lnTo>
                  <a:pt x="50276" y="253147"/>
                </a:lnTo>
                <a:lnTo>
                  <a:pt x="13290" y="228955"/>
                </a:lnTo>
                <a:lnTo>
                  <a:pt x="3291" y="187086"/>
                </a:lnTo>
                <a:lnTo>
                  <a:pt x="0" y="126250"/>
                </a:lnTo>
                <a:lnTo>
                  <a:pt x="907" y="117440"/>
                </a:lnTo>
                <a:lnTo>
                  <a:pt x="30277" y="81781"/>
                </a:lnTo>
                <a:lnTo>
                  <a:pt x="47365" y="77998"/>
                </a:lnTo>
                <a:lnTo>
                  <a:pt x="55063" y="79987"/>
                </a:lnTo>
                <a:lnTo>
                  <a:pt x="61036" y="86117"/>
                </a:lnTo>
                <a:lnTo>
                  <a:pt x="65316" y="96630"/>
                </a:lnTo>
                <a:lnTo>
                  <a:pt x="67939" y="111770"/>
                </a:lnTo>
                <a:lnTo>
                  <a:pt x="68183" y="114696"/>
                </a:lnTo>
                <a:lnTo>
                  <a:pt x="69636" y="125963"/>
                </a:lnTo>
                <a:lnTo>
                  <a:pt x="71441" y="135982"/>
                </a:lnTo>
                <a:lnTo>
                  <a:pt x="73811" y="145355"/>
                </a:lnTo>
                <a:lnTo>
                  <a:pt x="76961" y="154685"/>
                </a:lnTo>
                <a:lnTo>
                  <a:pt x="86105" y="157855"/>
                </a:lnTo>
                <a:lnTo>
                  <a:pt x="166853" y="157855"/>
                </a:lnTo>
                <a:lnTo>
                  <a:pt x="147065" y="178826"/>
                </a:lnTo>
                <a:lnTo>
                  <a:pt x="115705" y="210551"/>
                </a:lnTo>
                <a:lnTo>
                  <a:pt x="78353" y="242777"/>
                </a:lnTo>
                <a:lnTo>
                  <a:pt x="61511" y="252531"/>
                </a:lnTo>
                <a:lnTo>
                  <a:pt x="56122" y="253666"/>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p:nvPr/>
        </p:nvSpPr>
        <p:spPr>
          <a:xfrm>
            <a:off x="10741153" y="4367987"/>
            <a:ext cx="364913" cy="338667"/>
          </a:xfrm>
          <a:custGeom>
            <a:avLst/>
            <a:gdLst/>
            <a:ahLst/>
            <a:cxnLst/>
            <a:rect l="l" t="t" r="r" b="b"/>
            <a:pathLst>
              <a:path w="273684" h="254000">
                <a:moveTo>
                  <a:pt x="166847" y="157855"/>
                </a:moveTo>
                <a:lnTo>
                  <a:pt x="86105" y="157855"/>
                </a:lnTo>
                <a:lnTo>
                  <a:pt x="93969" y="152278"/>
                </a:lnTo>
                <a:lnTo>
                  <a:pt x="98663" y="148468"/>
                </a:lnTo>
                <a:lnTo>
                  <a:pt x="104393" y="143377"/>
                </a:lnTo>
                <a:lnTo>
                  <a:pt x="219943" y="28072"/>
                </a:lnTo>
                <a:lnTo>
                  <a:pt x="244449" y="7132"/>
                </a:lnTo>
                <a:lnTo>
                  <a:pt x="251581" y="2407"/>
                </a:lnTo>
                <a:lnTo>
                  <a:pt x="257799" y="0"/>
                </a:lnTo>
                <a:lnTo>
                  <a:pt x="266547" y="0"/>
                </a:lnTo>
                <a:lnTo>
                  <a:pt x="272521" y="7254"/>
                </a:lnTo>
                <a:lnTo>
                  <a:pt x="273283" y="18928"/>
                </a:lnTo>
                <a:lnTo>
                  <a:pt x="273283" y="24780"/>
                </a:lnTo>
                <a:lnTo>
                  <a:pt x="272159" y="34818"/>
                </a:lnTo>
                <a:lnTo>
                  <a:pt x="268772" y="44759"/>
                </a:lnTo>
                <a:lnTo>
                  <a:pt x="263099" y="54586"/>
                </a:lnTo>
                <a:lnTo>
                  <a:pt x="255117" y="64282"/>
                </a:lnTo>
                <a:lnTo>
                  <a:pt x="166847" y="157855"/>
                </a:lnTo>
                <a:close/>
              </a:path>
              <a:path w="273684" h="254000">
                <a:moveTo>
                  <a:pt x="56121" y="253666"/>
                </a:moveTo>
                <a:lnTo>
                  <a:pt x="55025" y="253666"/>
                </a:lnTo>
                <a:lnTo>
                  <a:pt x="50276" y="253147"/>
                </a:lnTo>
                <a:lnTo>
                  <a:pt x="13277" y="228955"/>
                </a:lnTo>
                <a:lnTo>
                  <a:pt x="3291" y="187086"/>
                </a:lnTo>
                <a:lnTo>
                  <a:pt x="0" y="126251"/>
                </a:lnTo>
                <a:lnTo>
                  <a:pt x="943" y="117440"/>
                </a:lnTo>
                <a:lnTo>
                  <a:pt x="30354" y="81781"/>
                </a:lnTo>
                <a:lnTo>
                  <a:pt x="47487" y="77998"/>
                </a:lnTo>
                <a:lnTo>
                  <a:pt x="55115" y="79987"/>
                </a:lnTo>
                <a:lnTo>
                  <a:pt x="61051" y="86117"/>
                </a:lnTo>
                <a:lnTo>
                  <a:pt x="65318" y="96630"/>
                </a:lnTo>
                <a:lnTo>
                  <a:pt x="67939" y="111770"/>
                </a:lnTo>
                <a:lnTo>
                  <a:pt x="68183" y="114696"/>
                </a:lnTo>
                <a:lnTo>
                  <a:pt x="69619" y="125963"/>
                </a:lnTo>
                <a:lnTo>
                  <a:pt x="71418" y="135982"/>
                </a:lnTo>
                <a:lnTo>
                  <a:pt x="73794" y="145355"/>
                </a:lnTo>
                <a:lnTo>
                  <a:pt x="76961" y="154685"/>
                </a:lnTo>
                <a:lnTo>
                  <a:pt x="86105" y="157855"/>
                </a:lnTo>
                <a:lnTo>
                  <a:pt x="166847" y="157855"/>
                </a:lnTo>
                <a:lnTo>
                  <a:pt x="147065" y="178826"/>
                </a:lnTo>
                <a:lnTo>
                  <a:pt x="115705" y="210551"/>
                </a:lnTo>
                <a:lnTo>
                  <a:pt x="78349" y="242777"/>
                </a:lnTo>
                <a:lnTo>
                  <a:pt x="61498" y="252531"/>
                </a:lnTo>
                <a:lnTo>
                  <a:pt x="56121" y="253666"/>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 name="object 5"/>
          <p:cNvPicPr/>
          <p:nvPr/>
        </p:nvPicPr>
        <p:blipFill>
          <a:blip r:embed="rId2" cstate="print"/>
          <a:stretch>
            <a:fillRect/>
          </a:stretch>
        </p:blipFill>
        <p:spPr>
          <a:xfrm>
            <a:off x="1098857" y="1583997"/>
            <a:ext cx="2496007" cy="2496007"/>
          </a:xfrm>
          <a:prstGeom prst="rect">
            <a:avLst/>
          </a:prstGeom>
        </p:spPr>
      </p:pic>
      <p:pic>
        <p:nvPicPr>
          <p:cNvPr id="6" name="object 6"/>
          <p:cNvPicPr/>
          <p:nvPr/>
        </p:nvPicPr>
        <p:blipFill>
          <a:blip r:embed="rId3" cstate="print"/>
          <a:stretch>
            <a:fillRect/>
          </a:stretch>
        </p:blipFill>
        <p:spPr>
          <a:xfrm>
            <a:off x="4791536" y="1583996"/>
            <a:ext cx="2495941" cy="2495941"/>
          </a:xfrm>
          <a:prstGeom prst="rect">
            <a:avLst/>
          </a:prstGeom>
        </p:spPr>
      </p:pic>
      <p:pic>
        <p:nvPicPr>
          <p:cNvPr id="7" name="object 7"/>
          <p:cNvPicPr/>
          <p:nvPr/>
        </p:nvPicPr>
        <p:blipFill>
          <a:blip r:embed="rId4" cstate="print"/>
          <a:stretch>
            <a:fillRect/>
          </a:stretch>
        </p:blipFill>
        <p:spPr>
          <a:xfrm>
            <a:off x="8406385" y="1583997"/>
            <a:ext cx="2496007" cy="2496007"/>
          </a:xfrm>
          <a:prstGeom prst="rect">
            <a:avLst/>
          </a:prstGeom>
        </p:spPr>
      </p:pic>
      <p:sp>
        <p:nvSpPr>
          <p:cNvPr id="8" name="object 8"/>
          <p:cNvSpPr txBox="1">
            <a:spLocks noGrp="1"/>
          </p:cNvSpPr>
          <p:nvPr>
            <p:ph type="title"/>
          </p:nvPr>
        </p:nvSpPr>
        <p:spPr>
          <a:xfrm>
            <a:off x="3697312" y="406328"/>
            <a:ext cx="4797377" cy="489087"/>
          </a:xfrm>
          <a:prstGeom prst="rect">
            <a:avLst/>
          </a:prstGeom>
        </p:spPr>
        <p:txBody>
          <a:bodyPr vert="horz" wrap="square" lIns="0" tIns="16933" rIns="0" bIns="0" rtlCol="0">
            <a:spAutoFit/>
          </a:bodyPr>
          <a:lstStyle/>
          <a:p>
            <a:pPr marL="43178">
              <a:spcBef>
                <a:spcPts val="133"/>
              </a:spcBef>
            </a:pPr>
            <a:r>
              <a:rPr sz="3067" spc="147" dirty="0">
                <a:latin typeface="Roboto" panose="02000000000000000000" pitchFamily="2" charset="0"/>
                <a:ea typeface="Roboto" panose="02000000000000000000" pitchFamily="2" charset="0"/>
                <a:cs typeface="Roboto" panose="02000000000000000000" pitchFamily="2" charset="0"/>
              </a:rPr>
              <a:t>What</a:t>
            </a:r>
            <a:r>
              <a:rPr sz="3067" dirty="0">
                <a:latin typeface="Roboto" panose="02000000000000000000" pitchFamily="2" charset="0"/>
                <a:ea typeface="Roboto" panose="02000000000000000000" pitchFamily="2" charset="0"/>
                <a:cs typeface="Roboto" panose="02000000000000000000" pitchFamily="2" charset="0"/>
              </a:rPr>
              <a:t> </a:t>
            </a:r>
            <a:r>
              <a:rPr sz="3067" spc="73" dirty="0">
                <a:latin typeface="Roboto" panose="02000000000000000000" pitchFamily="2" charset="0"/>
                <a:ea typeface="Roboto" panose="02000000000000000000" pitchFamily="2" charset="0"/>
                <a:cs typeface="Roboto" panose="02000000000000000000" pitchFamily="2" charset="0"/>
              </a:rPr>
              <a:t>makes</a:t>
            </a:r>
            <a:r>
              <a:rPr sz="3067" dirty="0">
                <a:latin typeface="Roboto" panose="02000000000000000000" pitchFamily="2" charset="0"/>
                <a:ea typeface="Roboto" panose="02000000000000000000" pitchFamily="2" charset="0"/>
                <a:cs typeface="Roboto" panose="02000000000000000000" pitchFamily="2" charset="0"/>
              </a:rPr>
              <a:t> </a:t>
            </a:r>
            <a:r>
              <a:rPr sz="3067" spc="80" dirty="0">
                <a:latin typeface="Roboto" panose="02000000000000000000" pitchFamily="2" charset="0"/>
                <a:ea typeface="Roboto" panose="02000000000000000000" pitchFamily="2" charset="0"/>
                <a:cs typeface="Roboto" panose="02000000000000000000" pitchFamily="2" charset="0"/>
              </a:rPr>
              <a:t>us</a:t>
            </a:r>
            <a:r>
              <a:rPr sz="3067" spc="7" dirty="0">
                <a:latin typeface="Roboto" panose="02000000000000000000" pitchFamily="2" charset="0"/>
                <a:ea typeface="Roboto" panose="02000000000000000000" pitchFamily="2" charset="0"/>
                <a:cs typeface="Roboto" panose="02000000000000000000" pitchFamily="2" charset="0"/>
              </a:rPr>
              <a:t> </a:t>
            </a:r>
            <a:r>
              <a:rPr sz="3067" spc="47" dirty="0">
                <a:latin typeface="Roboto" panose="02000000000000000000" pitchFamily="2" charset="0"/>
                <a:ea typeface="Roboto" panose="02000000000000000000" pitchFamily="2" charset="0"/>
                <a:cs typeface="Roboto" panose="02000000000000000000" pitchFamily="2" charset="0"/>
              </a:rPr>
              <a:t>different?</a:t>
            </a:r>
            <a:endParaRPr sz="3067"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p:nvPr/>
        </p:nvSpPr>
        <p:spPr>
          <a:xfrm>
            <a:off x="531858" y="5049930"/>
            <a:ext cx="11271673" cy="1375591"/>
          </a:xfrm>
          <a:prstGeom prst="rect">
            <a:avLst/>
          </a:prstGeom>
        </p:spPr>
        <p:txBody>
          <a:bodyPr vert="horz" wrap="square" lIns="0" tIns="26247" rIns="0" bIns="0" rtlCol="0">
            <a:spAutoFit/>
          </a:bodyPr>
          <a:lstStyle/>
          <a:p>
            <a:pPr marL="0" marR="0" lvl="0" indent="0" algn="ctr" defTabSz="1219170" rtl="0" eaLnBrk="1" fontAlgn="auto" latinLnBrk="0" hangingPunct="1">
              <a:lnSpc>
                <a:spcPct val="100000"/>
              </a:lnSpc>
              <a:spcBef>
                <a:spcPts val="207"/>
              </a:spcBef>
              <a:spcAft>
                <a:spcPts val="0"/>
              </a:spcAft>
              <a:buClrTx/>
              <a:buSzTx/>
              <a:buFontTx/>
              <a:buNone/>
              <a:tabLst/>
              <a:defRPr/>
            </a:pPr>
            <a:r>
              <a:rPr kumimoji="0" sz="1600" b="1" i="0" u="none" strike="noStrike" kern="0" cap="none" spc="0" normalizeH="0" baseline="0" noProof="0" dirty="0">
                <a:ln>
                  <a:noFill/>
                </a:ln>
                <a:solidFill>
                  <a:srgbClr val="006F7D"/>
                </a:solidFill>
                <a:effectLst/>
                <a:uLnTx/>
                <a:uFillTx/>
                <a:latin typeface="Roboto"/>
                <a:ea typeface="+mn-ea"/>
                <a:cs typeface="Roboto"/>
              </a:rPr>
              <a:t>Representative</a:t>
            </a:r>
            <a:r>
              <a:rPr kumimoji="0" sz="1600" b="1" i="0" u="none" strike="noStrike" kern="0" cap="none" spc="247" normalizeH="0" baseline="0" noProof="0" dirty="0">
                <a:ln>
                  <a:noFill/>
                </a:ln>
                <a:solidFill>
                  <a:srgbClr val="006F7D"/>
                </a:solidFill>
                <a:effectLst/>
                <a:uLnTx/>
                <a:uFillTx/>
                <a:latin typeface="Roboto"/>
                <a:ea typeface="+mn-ea"/>
                <a:cs typeface="Roboto"/>
              </a:rPr>
              <a:t> </a:t>
            </a:r>
            <a:r>
              <a:rPr kumimoji="0" sz="1600" b="1" i="0" u="none" strike="noStrike" kern="0" cap="none" spc="67" normalizeH="0" baseline="0" noProof="0" dirty="0">
                <a:ln>
                  <a:noFill/>
                </a:ln>
                <a:solidFill>
                  <a:srgbClr val="006F7D"/>
                </a:solidFill>
                <a:effectLst/>
                <a:uLnTx/>
                <a:uFillTx/>
                <a:latin typeface="Roboto"/>
                <a:ea typeface="+mn-ea"/>
                <a:cs typeface="Roboto"/>
              </a:rPr>
              <a:t>Example</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47" normalizeH="0" baseline="0" noProof="0" dirty="0">
                <a:ln>
                  <a:noFill/>
                </a:ln>
                <a:solidFill>
                  <a:srgbClr val="006F7D"/>
                </a:solidFill>
                <a:effectLst/>
                <a:uLnTx/>
                <a:uFillTx/>
                <a:latin typeface="Roboto"/>
                <a:ea typeface="+mn-ea"/>
                <a:cs typeface="Roboto"/>
              </a:rPr>
              <a:t>(3.26%</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fixed</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interest</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rate,</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Representative</a:t>
            </a:r>
            <a:r>
              <a:rPr kumimoji="0" sz="1600" b="1" i="0" u="none" strike="noStrike" kern="0" cap="none" spc="247" normalizeH="0" baseline="0" noProof="0" dirty="0">
                <a:ln>
                  <a:noFill/>
                </a:ln>
                <a:solidFill>
                  <a:srgbClr val="006F7D"/>
                </a:solidFill>
                <a:effectLst/>
                <a:uLnTx/>
                <a:uFillTx/>
                <a:latin typeface="Roboto"/>
                <a:ea typeface="+mn-ea"/>
                <a:cs typeface="Roboto"/>
              </a:rPr>
              <a:t> </a:t>
            </a:r>
            <a:r>
              <a:rPr kumimoji="0" sz="1600" b="1" i="0" u="none" strike="noStrike" kern="0" cap="none" spc="-47" normalizeH="0" baseline="0" noProof="0" dirty="0">
                <a:ln>
                  <a:noFill/>
                </a:ln>
                <a:solidFill>
                  <a:srgbClr val="006F7D"/>
                </a:solidFill>
                <a:effectLst/>
                <a:uLnTx/>
                <a:uFillTx/>
                <a:latin typeface="Roboto"/>
                <a:ea typeface="+mn-ea"/>
                <a:cs typeface="Roboto"/>
              </a:rPr>
              <a:t>3.29%</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27" normalizeH="0" baseline="0" noProof="0" dirty="0">
                <a:ln>
                  <a:noFill/>
                </a:ln>
                <a:solidFill>
                  <a:srgbClr val="006F7D"/>
                </a:solidFill>
                <a:effectLst/>
                <a:uLnTx/>
                <a:uFillTx/>
                <a:latin typeface="Roboto"/>
                <a:ea typeface="+mn-ea"/>
                <a:cs typeface="Roboto"/>
              </a:rPr>
              <a:t>APR)</a:t>
            </a:r>
            <a:endParaRPr kumimoji="0" sz="1600" b="0" i="0" u="none" strike="noStrike" kern="0" cap="none" spc="0" normalizeH="0" baseline="0" noProof="0" dirty="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420"/>
              </a:lnSpc>
              <a:spcBef>
                <a:spcPts val="180"/>
              </a:spcBef>
              <a:spcAft>
                <a:spcPts val="0"/>
              </a:spcAft>
              <a:buClrTx/>
              <a:buSzTx/>
              <a:buFontTx/>
              <a:buNone/>
              <a:tabLst/>
              <a:defRPr/>
            </a:pPr>
            <a:r>
              <a:rPr kumimoji="0" sz="1200" b="0" i="0" u="none" strike="noStrike" kern="0" cap="none" spc="0" normalizeH="0" baseline="0" noProof="0" dirty="0">
                <a:ln>
                  <a:noFill/>
                </a:ln>
                <a:solidFill>
                  <a:srgbClr val="006F7D"/>
                </a:solidFill>
                <a:effectLst/>
                <a:uLnTx/>
                <a:uFillTx/>
                <a:latin typeface="Roboto"/>
                <a:ea typeface="+mn-ea"/>
                <a:cs typeface="Roboto"/>
              </a:rPr>
              <a:t>Borrow</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£15,000</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over</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87" normalizeH="0" baseline="0" noProof="0" dirty="0">
                <a:ln>
                  <a:noFill/>
                </a:ln>
                <a:solidFill>
                  <a:srgbClr val="006F7D"/>
                </a:solidFill>
                <a:effectLst/>
                <a:uLnTx/>
                <a:uFillTx/>
                <a:latin typeface="Roboto"/>
                <a:ea typeface="+mn-ea"/>
                <a:cs typeface="Roboto"/>
              </a:rPr>
              <a:t>10</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years</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33" normalizeH="0" baseline="0" noProof="0" dirty="0">
                <a:ln>
                  <a:noFill/>
                </a:ln>
                <a:solidFill>
                  <a:srgbClr val="006F7D"/>
                </a:solidFill>
                <a:effectLst/>
                <a:uLnTx/>
                <a:uFillTx/>
                <a:latin typeface="Roboto"/>
                <a:ea typeface="+mn-ea"/>
                <a:cs typeface="Roboto"/>
              </a:rPr>
              <a:t>£146.65</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monthly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repayments.</a:t>
            </a:r>
            <a:endParaRPr kumimoji="0" sz="1200" b="0" i="0" u="none" strike="noStrike" kern="0" cap="none" spc="0" normalizeH="0" baseline="0" noProof="0" dirty="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400"/>
              </a:lnSpc>
              <a:spcBef>
                <a:spcPts val="0"/>
              </a:spcBef>
              <a:spcAft>
                <a:spcPts val="0"/>
              </a:spcAft>
              <a:buClrTx/>
              <a:buSzTx/>
              <a:buFontTx/>
              <a:buNone/>
              <a:tabLst/>
              <a:defRPr/>
            </a:pPr>
            <a:r>
              <a:rPr kumimoji="0" sz="1200" b="0" i="0" u="none" strike="noStrike" kern="0" cap="none" spc="0" normalizeH="0" baseline="0" noProof="0" dirty="0">
                <a:ln>
                  <a:noFill/>
                </a:ln>
                <a:solidFill>
                  <a:srgbClr val="006F7D"/>
                </a:solidFill>
                <a:effectLst/>
                <a:uLnTx/>
                <a:uFillTx/>
                <a:latin typeface="Roboto"/>
                <a:ea typeface="+mn-ea"/>
                <a:cs typeface="Roboto"/>
              </a:rPr>
              <a:t>Total</a:t>
            </a:r>
            <a:r>
              <a:rPr kumimoji="0" sz="1200" b="0" i="0" u="none" strike="noStrike" kern="0" cap="none" spc="18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amount</a:t>
            </a:r>
            <a:r>
              <a:rPr kumimoji="0" sz="1200" b="0" i="0" u="none" strike="noStrike" kern="0" cap="none" spc="1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repayable</a:t>
            </a:r>
            <a:r>
              <a:rPr kumimoji="0" sz="1200" b="0" i="0" u="none" strike="noStrike" kern="0" cap="none" spc="18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t>
            </a:r>
            <a:r>
              <a:rPr kumimoji="0" sz="1200" b="0" i="0" u="none" strike="noStrike" kern="0" cap="none" spc="187" normalizeH="0" baseline="0" noProof="0" dirty="0">
                <a:ln>
                  <a:noFill/>
                </a:ln>
                <a:solidFill>
                  <a:srgbClr val="006F7D"/>
                </a:solidFill>
                <a:effectLst/>
                <a:uLnTx/>
                <a:uFillTx/>
                <a:latin typeface="Roboto"/>
                <a:ea typeface="+mn-ea"/>
                <a:cs typeface="Roboto"/>
              </a:rPr>
              <a:t> </a:t>
            </a:r>
            <a:r>
              <a:rPr kumimoji="0" sz="1200" b="0" i="0" u="none" strike="noStrike" kern="0" cap="none" spc="-47" normalizeH="0" baseline="0" noProof="0" dirty="0">
                <a:ln>
                  <a:noFill/>
                </a:ln>
                <a:solidFill>
                  <a:srgbClr val="006F7D"/>
                </a:solidFill>
                <a:effectLst/>
                <a:uLnTx/>
                <a:uFillTx/>
                <a:latin typeface="Roboto"/>
                <a:ea typeface="+mn-ea"/>
                <a:cs typeface="Roboto"/>
              </a:rPr>
              <a:t>£17,617.80.</a:t>
            </a:r>
            <a:r>
              <a:rPr kumimoji="0" sz="1200" b="0"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This</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includes</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£20.00</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fee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for</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registering</a:t>
            </a:r>
            <a:r>
              <a:rPr kumimoji="0" sz="1200" b="1" i="0" u="none" strike="noStrike" kern="0" cap="none" spc="180"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Title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Restriction</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against</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your</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property</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at</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73" normalizeH="0" baseline="0" noProof="0" dirty="0">
                <a:ln>
                  <a:noFill/>
                </a:ln>
                <a:solidFill>
                  <a:srgbClr val="006F7D"/>
                </a:solidFill>
                <a:effectLst/>
                <a:uLnTx/>
                <a:uFillTx/>
                <a:latin typeface="Roboto"/>
                <a:ea typeface="+mn-ea"/>
                <a:cs typeface="Roboto"/>
              </a:rPr>
              <a:t>HM</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Land</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Registry.</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£20.00</a:t>
            </a:r>
            <a:endParaRPr kumimoji="0" sz="1200" b="0" i="0" u="none" strike="noStrike" kern="0" cap="none" spc="0" normalizeH="0" baseline="0" noProof="0" dirty="0">
              <a:ln>
                <a:noFill/>
              </a:ln>
              <a:solidFill>
                <a:sysClr val="windowText" lastClr="000000"/>
              </a:solidFill>
              <a:effectLst/>
              <a:uLnTx/>
              <a:uFillTx/>
              <a:latin typeface="Roboto"/>
              <a:ea typeface="+mn-ea"/>
              <a:cs typeface="Roboto"/>
            </a:endParaRPr>
          </a:p>
          <a:p>
            <a:pPr marL="1121805" marR="1111646" lvl="0" indent="0" algn="ctr" defTabSz="1219170" rtl="0" eaLnBrk="1" fontAlgn="auto" latinLnBrk="0" hangingPunct="1">
              <a:lnSpc>
                <a:spcPts val="1400"/>
              </a:lnSpc>
              <a:spcBef>
                <a:spcPts val="60"/>
              </a:spcBef>
              <a:spcAft>
                <a:spcPts val="0"/>
              </a:spcAft>
              <a:buClrTx/>
              <a:buSzTx/>
              <a:buFontTx/>
              <a:buNone/>
              <a:tabLst/>
              <a:defRPr/>
            </a:pPr>
            <a:r>
              <a:rPr kumimoji="0" sz="1200" b="0" i="0" u="none" strike="noStrike" kern="0" cap="none" spc="13" normalizeH="0" baseline="0" noProof="0" dirty="0">
                <a:ln>
                  <a:noFill/>
                </a:ln>
                <a:solidFill>
                  <a:srgbClr val="006F7D"/>
                </a:solidFill>
                <a:effectLst/>
                <a:uLnTx/>
                <a:uFillTx/>
                <a:latin typeface="Roboto"/>
                <a:ea typeface="+mn-ea"/>
                <a:cs typeface="Roboto"/>
              </a:rPr>
              <a:t>is</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only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repayable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if</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loan</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is</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agreed</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by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Lendology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and</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you</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decide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to</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proceed</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73" normalizeH="0" baseline="0" noProof="0" dirty="0">
                <a:ln>
                  <a:noFill/>
                </a:ln>
                <a:solidFill>
                  <a:srgbClr val="006F7D"/>
                </a:solidFill>
                <a:effectLst/>
                <a:uLnTx/>
                <a:uFillTx/>
                <a:latin typeface="Roboto"/>
                <a:ea typeface="+mn-ea"/>
                <a:cs typeface="Roboto"/>
              </a:rPr>
              <a:t>with</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loan.</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We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do</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not</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charge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interest</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on</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the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fee. </a:t>
            </a:r>
            <a:r>
              <a:rPr kumimoji="0" sz="1200" b="0" i="0" u="none" strike="noStrike" kern="0" cap="none" spc="93" normalizeH="0" baseline="0" noProof="0" dirty="0">
                <a:ln>
                  <a:noFill/>
                </a:ln>
                <a:solidFill>
                  <a:srgbClr val="006F7D"/>
                </a:solidFill>
                <a:effectLst/>
                <a:uLnTx/>
                <a:uFillTx/>
                <a:latin typeface="Roboto"/>
                <a:ea typeface="+mn-ea"/>
                <a:cs typeface="Roboto"/>
              </a:rPr>
              <a:t>A</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Title</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Restriction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means</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that</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you</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may</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not</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be</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able</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to</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sell</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your</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home</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without</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our</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permission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unless</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the</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loan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is</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repaid</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93" normalizeH="0" baseline="0" noProof="0" dirty="0">
                <a:ln>
                  <a:noFill/>
                </a:ln>
                <a:solidFill>
                  <a:srgbClr val="006F7D"/>
                </a:solidFill>
                <a:effectLst/>
                <a:uLnTx/>
                <a:uFillTx/>
                <a:latin typeface="Roboto"/>
                <a:ea typeface="+mn-ea"/>
                <a:cs typeface="Roboto"/>
              </a:rPr>
              <a:t>in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full.</a:t>
            </a:r>
            <a:endParaRPr kumimoji="0" sz="1200" b="0" i="0" u="none" strike="noStrike" kern="0" cap="none" spc="0" normalizeH="0" baseline="0" noProof="0" dirty="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340"/>
              </a:lnSpc>
              <a:spcBef>
                <a:spcPts val="0"/>
              </a:spcBef>
              <a:spcAft>
                <a:spcPts val="0"/>
              </a:spcAft>
              <a:buClrTx/>
              <a:buSzTx/>
              <a:buFontTx/>
              <a:buNone/>
              <a:tabLst/>
              <a:defRPr/>
            </a:pPr>
            <a:r>
              <a:rPr kumimoji="0" sz="1200" b="1" i="0" u="none" strike="noStrike" kern="0" cap="none" spc="13" normalizeH="0" baseline="0" noProof="0" dirty="0">
                <a:ln>
                  <a:noFill/>
                </a:ln>
                <a:solidFill>
                  <a:srgbClr val="006F7D"/>
                </a:solidFill>
                <a:effectLst/>
                <a:uLnTx/>
                <a:uFillTx/>
                <a:latin typeface="Roboto"/>
                <a:ea typeface="+mn-ea"/>
                <a:cs typeface="Roboto"/>
              </a:rPr>
              <a:t>Missing</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payments</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could</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affect</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your</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credit</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rating</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and</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ability</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to</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obtain</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credit</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73" normalizeH="0" baseline="0" noProof="0" dirty="0">
                <a:ln>
                  <a:noFill/>
                </a:ln>
                <a:solidFill>
                  <a:srgbClr val="006F7D"/>
                </a:solidFill>
                <a:effectLst/>
                <a:uLnTx/>
                <a:uFillTx/>
                <a:latin typeface="Roboto"/>
                <a:ea typeface="+mn-ea"/>
                <a:cs typeface="Roboto"/>
              </a:rPr>
              <a:t>in</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the</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future.</a:t>
            </a:r>
            <a:endParaRPr kumimoji="0" sz="1200" b="0" i="0" u="none" strike="noStrike" kern="0" cap="none" spc="0" normalizeH="0" baseline="0" noProof="0" dirty="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420"/>
              </a:lnSpc>
              <a:spcBef>
                <a:spcPts val="0"/>
              </a:spcBef>
              <a:spcAft>
                <a:spcPts val="0"/>
              </a:spcAft>
              <a:buClrTx/>
              <a:buSzTx/>
              <a:buFontTx/>
              <a:buNone/>
              <a:tabLst/>
              <a:defRPr/>
            </a:pPr>
            <a:r>
              <a:rPr kumimoji="0" sz="1200" b="0" i="0" u="none" strike="noStrike" kern="0" cap="none" spc="0" normalizeH="0" baseline="0" noProof="0" dirty="0">
                <a:ln>
                  <a:noFill/>
                </a:ln>
                <a:solidFill>
                  <a:srgbClr val="006F7D"/>
                </a:solidFill>
                <a:effectLst/>
                <a:uLnTx/>
                <a:uFillTx/>
                <a:latin typeface="Roboto"/>
                <a:ea typeface="+mn-ea"/>
                <a:cs typeface="Roboto"/>
              </a:rPr>
              <a:t>This</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is</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financial</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promotion</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approved</a:t>
            </a:r>
            <a:r>
              <a:rPr kumimoji="0" sz="1200" b="0" i="0" u="none" strike="noStrike" kern="0" cap="none" spc="227"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by</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Lendology</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CIC.</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Loans</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are</a:t>
            </a:r>
            <a:r>
              <a:rPr kumimoji="0" sz="1200" b="0" i="0" u="none" strike="noStrike" kern="0" cap="none" spc="22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subject</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to</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eligibility</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and</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status.</a:t>
            </a:r>
            <a:endParaRPr kumimoji="0" sz="1200"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9" name="object 9"/>
          <p:cNvSpPr txBox="1"/>
          <p:nvPr/>
        </p:nvSpPr>
        <p:spPr>
          <a:xfrm>
            <a:off x="1152303" y="4161326"/>
            <a:ext cx="2372360" cy="513816"/>
          </a:xfrm>
          <a:prstGeom prst="rect">
            <a:avLst/>
          </a:prstGeom>
        </p:spPr>
        <p:txBody>
          <a:bodyPr vert="horz" wrap="square" lIns="0" tIns="26247" rIns="0" bIns="0" rtlCol="0">
            <a:spAutoFit/>
          </a:bodyPr>
          <a:lstStyle/>
          <a:p>
            <a:pPr marL="16933" marR="6773" lvl="0" indent="0" algn="l" defTabSz="1219170" rtl="0" eaLnBrk="1" fontAlgn="auto" latinLnBrk="0" hangingPunct="1">
              <a:lnSpc>
                <a:spcPts val="1907"/>
              </a:lnSpc>
              <a:spcBef>
                <a:spcPts val="207"/>
              </a:spcBef>
              <a:spcAft>
                <a:spcPts val="0"/>
              </a:spcAft>
              <a:buClrTx/>
              <a:buSzTx/>
              <a:buFontTx/>
              <a:buNone/>
              <a:tabLst/>
              <a:defRPr/>
            </a:pPr>
            <a:r>
              <a:rPr kumimoji="0" sz="1600" b="1" i="0" u="none" strike="noStrike" kern="0" cap="none" spc="0" normalizeH="0" baseline="0" noProof="0" dirty="0">
                <a:ln>
                  <a:noFill/>
                </a:ln>
                <a:solidFill>
                  <a:srgbClr val="485356"/>
                </a:solidFill>
                <a:effectLst/>
                <a:uLnTx/>
                <a:uFillTx/>
                <a:latin typeface="Roboto"/>
                <a:ea typeface="+mn-ea"/>
                <a:cs typeface="Roboto"/>
              </a:rPr>
              <a:t>Pensioners</a:t>
            </a:r>
            <a:r>
              <a:rPr kumimoji="0" sz="1600" b="1" i="0" u="none" strike="noStrike" kern="0" cap="none" spc="160" normalizeH="0" baseline="0" noProof="0" dirty="0">
                <a:ln>
                  <a:noFill/>
                </a:ln>
                <a:solidFill>
                  <a:srgbClr val="485356"/>
                </a:solidFill>
                <a:effectLst/>
                <a:uLnTx/>
                <a:uFillTx/>
                <a:latin typeface="Roboto"/>
                <a:ea typeface="+mn-ea"/>
                <a:cs typeface="Roboto"/>
              </a:rPr>
              <a:t> </a:t>
            </a:r>
            <a:r>
              <a:rPr kumimoji="0" sz="1600" b="1" i="0" u="none" strike="noStrike" kern="0" cap="none" spc="87" normalizeH="0" baseline="0" noProof="0" dirty="0">
                <a:ln>
                  <a:noFill/>
                </a:ln>
                <a:solidFill>
                  <a:srgbClr val="485356"/>
                </a:solidFill>
                <a:effectLst/>
                <a:uLnTx/>
                <a:uFillTx/>
                <a:latin typeface="Roboto"/>
                <a:ea typeface="+mn-ea"/>
                <a:cs typeface="Roboto"/>
              </a:rPr>
              <a:t>with</a:t>
            </a:r>
            <a:r>
              <a:rPr kumimoji="0" sz="1600" b="1" i="0" u="none" strike="noStrike" kern="0" cap="none" spc="167" normalizeH="0" baseline="0" noProof="0" dirty="0">
                <a:ln>
                  <a:noFill/>
                </a:ln>
                <a:solidFill>
                  <a:srgbClr val="485356"/>
                </a:solidFill>
                <a:effectLst/>
                <a:uLnTx/>
                <a:uFillTx/>
                <a:latin typeface="Roboto"/>
                <a:ea typeface="+mn-ea"/>
                <a:cs typeface="Roboto"/>
              </a:rPr>
              <a:t> </a:t>
            </a:r>
            <a:r>
              <a:rPr kumimoji="0" sz="1600" b="1" i="0" u="none" strike="noStrike" kern="0" cap="none" spc="-13" normalizeH="0" baseline="0" noProof="0" dirty="0">
                <a:ln>
                  <a:noFill/>
                </a:ln>
                <a:solidFill>
                  <a:srgbClr val="485356"/>
                </a:solidFill>
                <a:effectLst/>
                <a:uLnTx/>
                <a:uFillTx/>
                <a:latin typeface="Roboto"/>
                <a:ea typeface="+mn-ea"/>
                <a:cs typeface="Roboto"/>
              </a:rPr>
              <a:t>limited </a:t>
            </a:r>
            <a:r>
              <a:rPr kumimoji="0" sz="1600" b="1" i="0" u="none" strike="noStrike" kern="0" cap="none" spc="0" normalizeH="0" baseline="0" noProof="0" dirty="0">
                <a:ln>
                  <a:noFill/>
                </a:ln>
                <a:solidFill>
                  <a:srgbClr val="485356"/>
                </a:solidFill>
                <a:effectLst/>
                <a:uLnTx/>
                <a:uFillTx/>
                <a:latin typeface="Roboto"/>
                <a:ea typeface="+mn-ea"/>
                <a:cs typeface="Roboto"/>
              </a:rPr>
              <a:t>or</a:t>
            </a:r>
            <a:r>
              <a:rPr kumimoji="0" sz="1600" b="1" i="0" u="none" strike="noStrike" kern="0" cap="none" spc="152" normalizeH="0" baseline="0" noProof="0" dirty="0">
                <a:ln>
                  <a:noFill/>
                </a:ln>
                <a:solidFill>
                  <a:srgbClr val="485356"/>
                </a:solidFill>
                <a:effectLst/>
                <a:uLnTx/>
                <a:uFillTx/>
                <a:latin typeface="Roboto"/>
                <a:ea typeface="+mn-ea"/>
                <a:cs typeface="Roboto"/>
              </a:rPr>
              <a:t> </a:t>
            </a:r>
            <a:r>
              <a:rPr kumimoji="0" sz="1600" b="1" i="0" u="none" strike="noStrike" kern="0" cap="none" spc="0" normalizeH="0" baseline="0" noProof="0" dirty="0">
                <a:ln>
                  <a:noFill/>
                </a:ln>
                <a:solidFill>
                  <a:srgbClr val="485356"/>
                </a:solidFill>
                <a:effectLst/>
                <a:uLnTx/>
                <a:uFillTx/>
                <a:latin typeface="Roboto"/>
                <a:ea typeface="+mn-ea"/>
                <a:cs typeface="Roboto"/>
              </a:rPr>
              <a:t>no</a:t>
            </a:r>
            <a:r>
              <a:rPr kumimoji="0" sz="1600" b="1" i="0" u="none" strike="noStrike" kern="0" cap="none" spc="160" normalizeH="0" baseline="0" noProof="0" dirty="0">
                <a:ln>
                  <a:noFill/>
                </a:ln>
                <a:solidFill>
                  <a:srgbClr val="485356"/>
                </a:solidFill>
                <a:effectLst/>
                <a:uLnTx/>
                <a:uFillTx/>
                <a:latin typeface="Roboto"/>
                <a:ea typeface="+mn-ea"/>
                <a:cs typeface="Roboto"/>
              </a:rPr>
              <a:t> </a:t>
            </a:r>
            <a:r>
              <a:rPr kumimoji="0" sz="1600" b="1" i="0" u="none" strike="noStrike" kern="0" cap="none" spc="0" normalizeH="0" baseline="0" noProof="0" dirty="0">
                <a:ln>
                  <a:noFill/>
                </a:ln>
                <a:solidFill>
                  <a:srgbClr val="485356"/>
                </a:solidFill>
                <a:effectLst/>
                <a:uLnTx/>
                <a:uFillTx/>
                <a:latin typeface="Roboto"/>
                <a:ea typeface="+mn-ea"/>
                <a:cs typeface="Roboto"/>
              </a:rPr>
              <a:t>disposable</a:t>
            </a:r>
            <a:r>
              <a:rPr kumimoji="0" sz="1600" b="1" i="0" u="none" strike="noStrike" kern="0" cap="none" spc="160" normalizeH="0" baseline="0" noProof="0" dirty="0">
                <a:ln>
                  <a:noFill/>
                </a:ln>
                <a:solidFill>
                  <a:srgbClr val="485356"/>
                </a:solidFill>
                <a:effectLst/>
                <a:uLnTx/>
                <a:uFillTx/>
                <a:latin typeface="Roboto"/>
                <a:ea typeface="+mn-ea"/>
                <a:cs typeface="Roboto"/>
              </a:rPr>
              <a:t> </a:t>
            </a:r>
            <a:r>
              <a:rPr kumimoji="0" sz="1600" b="1" i="0" u="none" strike="noStrike" kern="0" cap="none" spc="-13" normalizeH="0" baseline="0" noProof="0" dirty="0">
                <a:ln>
                  <a:noFill/>
                </a:ln>
                <a:solidFill>
                  <a:srgbClr val="485356"/>
                </a:solidFill>
                <a:effectLst/>
                <a:uLnTx/>
                <a:uFillTx/>
                <a:latin typeface="Roboto"/>
                <a:ea typeface="+mn-ea"/>
                <a:cs typeface="Roboto"/>
              </a:rPr>
              <a:t>income</a:t>
            </a:r>
            <a:endParaRPr kumimoji="0" sz="1600"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0" name="object 10"/>
          <p:cNvSpPr txBox="1"/>
          <p:nvPr/>
        </p:nvSpPr>
        <p:spPr>
          <a:xfrm>
            <a:off x="5319139" y="4153706"/>
            <a:ext cx="1435100"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1" i="0" u="none" strike="noStrike" kern="0" cap="none" spc="0" normalizeH="0" baseline="0" noProof="0" dirty="0">
                <a:ln>
                  <a:noFill/>
                </a:ln>
                <a:solidFill>
                  <a:srgbClr val="485356"/>
                </a:solidFill>
                <a:effectLst/>
                <a:uLnTx/>
                <a:uFillTx/>
                <a:latin typeface="Roboto"/>
                <a:ea typeface="+mn-ea"/>
                <a:cs typeface="Roboto"/>
              </a:rPr>
              <a:t>Self-</a:t>
            </a:r>
            <a:r>
              <a:rPr kumimoji="0" sz="1600" b="1" i="0" u="none" strike="noStrike" kern="0" cap="none" spc="-13" normalizeH="0" baseline="0" noProof="0" dirty="0">
                <a:ln>
                  <a:noFill/>
                </a:ln>
                <a:solidFill>
                  <a:srgbClr val="485356"/>
                </a:solidFill>
                <a:effectLst/>
                <a:uLnTx/>
                <a:uFillTx/>
                <a:latin typeface="Roboto"/>
                <a:ea typeface="+mn-ea"/>
                <a:cs typeface="Roboto"/>
              </a:rPr>
              <a:t>employed</a:t>
            </a:r>
            <a:endParaRPr kumimoji="0" sz="1600"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1" name="object 11"/>
          <p:cNvSpPr txBox="1"/>
          <p:nvPr/>
        </p:nvSpPr>
        <p:spPr>
          <a:xfrm>
            <a:off x="8810725" y="4161325"/>
            <a:ext cx="1780540" cy="509541"/>
          </a:xfrm>
          <a:prstGeom prst="rect">
            <a:avLst/>
          </a:prstGeom>
        </p:spPr>
        <p:txBody>
          <a:bodyPr vert="horz" wrap="square" lIns="0" tIns="16933" rIns="0" bIns="0" rtlCol="0">
            <a:spAutoFit/>
          </a:bodyPr>
          <a:lstStyle/>
          <a:p>
            <a:pPr marL="16933" marR="6773" lvl="0" indent="109217" algn="l" defTabSz="1219170" rtl="0" eaLnBrk="1" fontAlgn="auto" latinLnBrk="0" hangingPunct="1">
              <a:lnSpc>
                <a:spcPct val="100000"/>
              </a:lnSpc>
              <a:spcBef>
                <a:spcPts val="133"/>
              </a:spcBef>
              <a:spcAft>
                <a:spcPts val="0"/>
              </a:spcAft>
              <a:buClrTx/>
              <a:buSzTx/>
              <a:buFontTx/>
              <a:buNone/>
              <a:tabLst/>
              <a:defRPr/>
            </a:pPr>
            <a:r>
              <a:rPr kumimoji="0" sz="1600" b="1" i="0" u="none" strike="noStrike" kern="0" cap="none" spc="13" normalizeH="0" baseline="0" noProof="0" dirty="0">
                <a:ln>
                  <a:noFill/>
                </a:ln>
                <a:solidFill>
                  <a:srgbClr val="485356"/>
                </a:solidFill>
                <a:effectLst/>
                <a:uLnTx/>
                <a:uFillTx/>
                <a:latin typeface="Roboto"/>
                <a:ea typeface="+mn-ea"/>
                <a:cs typeface="Roboto"/>
              </a:rPr>
              <a:t>Homeowners</a:t>
            </a:r>
            <a:r>
              <a:rPr kumimoji="0" sz="1600" b="1" i="0" u="none" strike="noStrike" kern="0" cap="none" spc="333" normalizeH="0" baseline="0" noProof="0" dirty="0">
                <a:ln>
                  <a:noFill/>
                </a:ln>
                <a:solidFill>
                  <a:srgbClr val="485356"/>
                </a:solidFill>
                <a:effectLst/>
                <a:uLnTx/>
                <a:uFillTx/>
                <a:latin typeface="Roboto"/>
                <a:ea typeface="+mn-ea"/>
                <a:cs typeface="Roboto"/>
              </a:rPr>
              <a:t> </a:t>
            </a:r>
            <a:r>
              <a:rPr kumimoji="0" sz="1600" b="1" i="0" u="none" strike="noStrike" kern="0" cap="none" spc="67" normalizeH="0" baseline="0" noProof="0" dirty="0">
                <a:ln>
                  <a:noFill/>
                </a:ln>
                <a:solidFill>
                  <a:srgbClr val="485356"/>
                </a:solidFill>
                <a:effectLst/>
                <a:uLnTx/>
                <a:uFillTx/>
                <a:latin typeface="Roboto"/>
                <a:ea typeface="+mn-ea"/>
                <a:cs typeface="Roboto"/>
              </a:rPr>
              <a:t>in </a:t>
            </a:r>
            <a:r>
              <a:rPr kumimoji="0" sz="1600" b="1" i="0" u="none" strike="noStrike" kern="0" cap="none" spc="0" normalizeH="0" baseline="0" noProof="0" dirty="0">
                <a:ln>
                  <a:noFill/>
                </a:ln>
                <a:solidFill>
                  <a:srgbClr val="485356"/>
                </a:solidFill>
                <a:effectLst/>
                <a:uLnTx/>
                <a:uFillTx/>
                <a:latin typeface="Roboto"/>
                <a:ea typeface="+mn-ea"/>
                <a:cs typeface="Roboto"/>
              </a:rPr>
              <a:t>receipt</a:t>
            </a:r>
            <a:r>
              <a:rPr kumimoji="0" sz="1600" b="1" i="0" u="none" strike="noStrike" kern="0" cap="none" spc="147" normalizeH="0" baseline="0" noProof="0" dirty="0">
                <a:ln>
                  <a:noFill/>
                </a:ln>
                <a:solidFill>
                  <a:srgbClr val="485356"/>
                </a:solidFill>
                <a:effectLst/>
                <a:uLnTx/>
                <a:uFillTx/>
                <a:latin typeface="Roboto"/>
                <a:ea typeface="+mn-ea"/>
                <a:cs typeface="Roboto"/>
              </a:rPr>
              <a:t> </a:t>
            </a:r>
            <a:r>
              <a:rPr kumimoji="0" sz="1600" b="1" i="0" u="none" strike="noStrike" kern="0" cap="none" spc="0" normalizeH="0" baseline="0" noProof="0" dirty="0">
                <a:ln>
                  <a:noFill/>
                </a:ln>
                <a:solidFill>
                  <a:srgbClr val="485356"/>
                </a:solidFill>
                <a:effectLst/>
                <a:uLnTx/>
                <a:uFillTx/>
                <a:latin typeface="Roboto"/>
                <a:ea typeface="+mn-ea"/>
                <a:cs typeface="Roboto"/>
              </a:rPr>
              <a:t>of</a:t>
            </a:r>
            <a:r>
              <a:rPr kumimoji="0" sz="1600" b="1" i="0" u="none" strike="noStrike" kern="0" cap="none" spc="152" normalizeH="0" baseline="0" noProof="0" dirty="0">
                <a:ln>
                  <a:noFill/>
                </a:ln>
                <a:solidFill>
                  <a:srgbClr val="485356"/>
                </a:solidFill>
                <a:effectLst/>
                <a:uLnTx/>
                <a:uFillTx/>
                <a:latin typeface="Roboto"/>
                <a:ea typeface="+mn-ea"/>
                <a:cs typeface="Roboto"/>
              </a:rPr>
              <a:t> </a:t>
            </a:r>
            <a:r>
              <a:rPr kumimoji="0" sz="1600" b="1" i="0" u="none" strike="noStrike" kern="0" cap="none" spc="-13" normalizeH="0" baseline="0" noProof="0" dirty="0">
                <a:ln>
                  <a:noFill/>
                </a:ln>
                <a:solidFill>
                  <a:srgbClr val="485356"/>
                </a:solidFill>
                <a:effectLst/>
                <a:uLnTx/>
                <a:uFillTx/>
                <a:latin typeface="Roboto"/>
                <a:ea typeface="+mn-ea"/>
                <a:cs typeface="Roboto"/>
              </a:rPr>
              <a:t>benefits</a:t>
            </a:r>
            <a:endParaRPr kumimoji="0" sz="1600" b="0" i="0" u="none" strike="noStrike" kern="0" cap="none" spc="0" normalizeH="0" baseline="0" noProof="0">
              <a:ln>
                <a:noFill/>
              </a:ln>
              <a:solidFill>
                <a:sysClr val="windowText" lastClr="000000"/>
              </a:solidFill>
              <a:effectLst/>
              <a:uLnTx/>
              <a:uFillTx/>
              <a:latin typeface="Roboto"/>
              <a:ea typeface="+mn-ea"/>
              <a:cs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7397" y="2802835"/>
            <a:ext cx="1920240" cy="1920240"/>
          </a:xfrm>
          <a:custGeom>
            <a:avLst/>
            <a:gdLst/>
            <a:ahLst/>
            <a:cxnLst/>
            <a:rect l="l" t="t" r="r" b="b"/>
            <a:pathLst>
              <a:path w="1440180" h="1440179">
                <a:moveTo>
                  <a:pt x="719962" y="1439924"/>
                </a:moveTo>
                <a:lnTo>
                  <a:pt x="672622" y="1438392"/>
                </a:lnTo>
                <a:lnTo>
                  <a:pt x="626101" y="1433861"/>
                </a:lnTo>
                <a:lnTo>
                  <a:pt x="580493" y="1426426"/>
                </a:lnTo>
                <a:lnTo>
                  <a:pt x="535892" y="1416181"/>
                </a:lnTo>
                <a:lnTo>
                  <a:pt x="492393" y="1403221"/>
                </a:lnTo>
                <a:lnTo>
                  <a:pt x="450092" y="1387640"/>
                </a:lnTo>
                <a:lnTo>
                  <a:pt x="409083" y="1369535"/>
                </a:lnTo>
                <a:lnTo>
                  <a:pt x="369460" y="1348999"/>
                </a:lnTo>
                <a:lnTo>
                  <a:pt x="331320" y="1326128"/>
                </a:lnTo>
                <a:lnTo>
                  <a:pt x="294756" y="1301016"/>
                </a:lnTo>
                <a:lnTo>
                  <a:pt x="259864" y="1273758"/>
                </a:lnTo>
                <a:lnTo>
                  <a:pt x="226738" y="1244450"/>
                </a:lnTo>
                <a:lnTo>
                  <a:pt x="195473" y="1213185"/>
                </a:lnTo>
                <a:lnTo>
                  <a:pt x="166165" y="1180059"/>
                </a:lnTo>
                <a:lnTo>
                  <a:pt x="138907" y="1145167"/>
                </a:lnTo>
                <a:lnTo>
                  <a:pt x="113795" y="1108603"/>
                </a:lnTo>
                <a:lnTo>
                  <a:pt x="90924" y="1070463"/>
                </a:lnTo>
                <a:lnTo>
                  <a:pt x="70388" y="1030840"/>
                </a:lnTo>
                <a:lnTo>
                  <a:pt x="52283" y="989831"/>
                </a:lnTo>
                <a:lnTo>
                  <a:pt x="36702" y="947530"/>
                </a:lnTo>
                <a:lnTo>
                  <a:pt x="23742" y="904031"/>
                </a:lnTo>
                <a:lnTo>
                  <a:pt x="13497" y="859430"/>
                </a:lnTo>
                <a:lnTo>
                  <a:pt x="6062" y="813822"/>
                </a:lnTo>
                <a:lnTo>
                  <a:pt x="1531" y="767301"/>
                </a:lnTo>
                <a:lnTo>
                  <a:pt x="0" y="719962"/>
                </a:lnTo>
                <a:lnTo>
                  <a:pt x="1531" y="672622"/>
                </a:lnTo>
                <a:lnTo>
                  <a:pt x="6062" y="626101"/>
                </a:lnTo>
                <a:lnTo>
                  <a:pt x="13497" y="580493"/>
                </a:lnTo>
                <a:lnTo>
                  <a:pt x="23742" y="535892"/>
                </a:lnTo>
                <a:lnTo>
                  <a:pt x="36702" y="492393"/>
                </a:lnTo>
                <a:lnTo>
                  <a:pt x="52283" y="450092"/>
                </a:lnTo>
                <a:lnTo>
                  <a:pt x="70388" y="409083"/>
                </a:lnTo>
                <a:lnTo>
                  <a:pt x="90924" y="369460"/>
                </a:lnTo>
                <a:lnTo>
                  <a:pt x="113795" y="331320"/>
                </a:lnTo>
                <a:lnTo>
                  <a:pt x="138907" y="294756"/>
                </a:lnTo>
                <a:lnTo>
                  <a:pt x="166165" y="259864"/>
                </a:lnTo>
                <a:lnTo>
                  <a:pt x="195473" y="226738"/>
                </a:lnTo>
                <a:lnTo>
                  <a:pt x="226738" y="195473"/>
                </a:lnTo>
                <a:lnTo>
                  <a:pt x="259864" y="166165"/>
                </a:lnTo>
                <a:lnTo>
                  <a:pt x="294756" y="138907"/>
                </a:lnTo>
                <a:lnTo>
                  <a:pt x="331320" y="113795"/>
                </a:lnTo>
                <a:lnTo>
                  <a:pt x="369460" y="90924"/>
                </a:lnTo>
                <a:lnTo>
                  <a:pt x="409083" y="70388"/>
                </a:lnTo>
                <a:lnTo>
                  <a:pt x="450092" y="52283"/>
                </a:lnTo>
                <a:lnTo>
                  <a:pt x="492393" y="36702"/>
                </a:lnTo>
                <a:lnTo>
                  <a:pt x="535892" y="23742"/>
                </a:lnTo>
                <a:lnTo>
                  <a:pt x="580493" y="13497"/>
                </a:lnTo>
                <a:lnTo>
                  <a:pt x="626101" y="6062"/>
                </a:lnTo>
                <a:lnTo>
                  <a:pt x="672622" y="1531"/>
                </a:lnTo>
                <a:lnTo>
                  <a:pt x="719962" y="0"/>
                </a:lnTo>
                <a:lnTo>
                  <a:pt x="767301" y="1531"/>
                </a:lnTo>
                <a:lnTo>
                  <a:pt x="813822" y="6062"/>
                </a:lnTo>
                <a:lnTo>
                  <a:pt x="859431" y="13497"/>
                </a:lnTo>
                <a:lnTo>
                  <a:pt x="904032" y="23742"/>
                </a:lnTo>
                <a:lnTo>
                  <a:pt x="947531" y="36702"/>
                </a:lnTo>
                <a:lnTo>
                  <a:pt x="989833" y="52283"/>
                </a:lnTo>
                <a:lnTo>
                  <a:pt x="1030842" y="70388"/>
                </a:lnTo>
                <a:lnTo>
                  <a:pt x="1070465" y="90924"/>
                </a:lnTo>
                <a:lnTo>
                  <a:pt x="1108605" y="113795"/>
                </a:lnTo>
                <a:lnTo>
                  <a:pt x="1145169" y="138907"/>
                </a:lnTo>
                <a:lnTo>
                  <a:pt x="1180062" y="166165"/>
                </a:lnTo>
                <a:lnTo>
                  <a:pt x="1213188" y="195473"/>
                </a:lnTo>
                <a:lnTo>
                  <a:pt x="1244452" y="226738"/>
                </a:lnTo>
                <a:lnTo>
                  <a:pt x="1273761" y="259864"/>
                </a:lnTo>
                <a:lnTo>
                  <a:pt x="1301019" y="294756"/>
                </a:lnTo>
                <a:lnTo>
                  <a:pt x="1326131" y="331320"/>
                </a:lnTo>
                <a:lnTo>
                  <a:pt x="1349002" y="369460"/>
                </a:lnTo>
                <a:lnTo>
                  <a:pt x="1369538" y="409083"/>
                </a:lnTo>
                <a:lnTo>
                  <a:pt x="1387643" y="450092"/>
                </a:lnTo>
                <a:lnTo>
                  <a:pt x="1403224" y="492393"/>
                </a:lnTo>
                <a:lnTo>
                  <a:pt x="1416184" y="535892"/>
                </a:lnTo>
                <a:lnTo>
                  <a:pt x="1426429" y="580493"/>
                </a:lnTo>
                <a:lnTo>
                  <a:pt x="1433864" y="626101"/>
                </a:lnTo>
                <a:lnTo>
                  <a:pt x="1438395" y="672622"/>
                </a:lnTo>
                <a:lnTo>
                  <a:pt x="1439927" y="719962"/>
                </a:lnTo>
                <a:lnTo>
                  <a:pt x="1438395" y="767301"/>
                </a:lnTo>
                <a:lnTo>
                  <a:pt x="1433864" y="813822"/>
                </a:lnTo>
                <a:lnTo>
                  <a:pt x="1426429" y="859430"/>
                </a:lnTo>
                <a:lnTo>
                  <a:pt x="1416184" y="904031"/>
                </a:lnTo>
                <a:lnTo>
                  <a:pt x="1403224" y="947530"/>
                </a:lnTo>
                <a:lnTo>
                  <a:pt x="1387643" y="989831"/>
                </a:lnTo>
                <a:lnTo>
                  <a:pt x="1369538" y="1030840"/>
                </a:lnTo>
                <a:lnTo>
                  <a:pt x="1349002" y="1070463"/>
                </a:lnTo>
                <a:lnTo>
                  <a:pt x="1326131" y="1108603"/>
                </a:lnTo>
                <a:lnTo>
                  <a:pt x="1301019" y="1145167"/>
                </a:lnTo>
                <a:lnTo>
                  <a:pt x="1273761" y="1180059"/>
                </a:lnTo>
                <a:lnTo>
                  <a:pt x="1244452" y="1213185"/>
                </a:lnTo>
                <a:lnTo>
                  <a:pt x="1213188" y="1244450"/>
                </a:lnTo>
                <a:lnTo>
                  <a:pt x="1180062" y="1273758"/>
                </a:lnTo>
                <a:lnTo>
                  <a:pt x="1145169" y="1301016"/>
                </a:lnTo>
                <a:lnTo>
                  <a:pt x="1108605" y="1326128"/>
                </a:lnTo>
                <a:lnTo>
                  <a:pt x="1070465" y="1348999"/>
                </a:lnTo>
                <a:lnTo>
                  <a:pt x="1030842" y="1369535"/>
                </a:lnTo>
                <a:lnTo>
                  <a:pt x="989833" y="1387640"/>
                </a:lnTo>
                <a:lnTo>
                  <a:pt x="947531" y="1403221"/>
                </a:lnTo>
                <a:lnTo>
                  <a:pt x="904032" y="1416181"/>
                </a:lnTo>
                <a:lnTo>
                  <a:pt x="859431" y="1426426"/>
                </a:lnTo>
                <a:lnTo>
                  <a:pt x="813822" y="1433861"/>
                </a:lnTo>
                <a:lnTo>
                  <a:pt x="767301" y="1438392"/>
                </a:lnTo>
                <a:lnTo>
                  <a:pt x="719962" y="1439924"/>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3" name="object 3"/>
          <p:cNvGrpSpPr/>
          <p:nvPr/>
        </p:nvGrpSpPr>
        <p:grpSpPr>
          <a:xfrm>
            <a:off x="3202545" y="1654247"/>
            <a:ext cx="7386320" cy="3074247"/>
            <a:chOff x="2401909" y="1240685"/>
            <a:chExt cx="5539740" cy="2305685"/>
          </a:xfrm>
        </p:grpSpPr>
        <p:sp>
          <p:nvSpPr>
            <p:cNvPr id="4" name="object 4"/>
            <p:cNvSpPr/>
            <p:nvPr/>
          </p:nvSpPr>
          <p:spPr>
            <a:xfrm>
              <a:off x="4891491" y="1343174"/>
              <a:ext cx="1476375" cy="1476375"/>
            </a:xfrm>
            <a:custGeom>
              <a:avLst/>
              <a:gdLst/>
              <a:ahLst/>
              <a:cxnLst/>
              <a:rect l="l" t="t" r="r" b="b"/>
              <a:pathLst>
                <a:path w="1476375" h="1476375">
                  <a:moveTo>
                    <a:pt x="737981" y="1475994"/>
                  </a:moveTo>
                  <a:lnTo>
                    <a:pt x="689465" y="1474424"/>
                  </a:lnTo>
                  <a:lnTo>
                    <a:pt x="641786" y="1469779"/>
                  </a:lnTo>
                  <a:lnTo>
                    <a:pt x="595042" y="1462156"/>
                  </a:lnTo>
                  <a:lnTo>
                    <a:pt x="549329" y="1451652"/>
                  </a:lnTo>
                  <a:lnTo>
                    <a:pt x="504744" y="1438366"/>
                  </a:lnTo>
                  <a:lnTo>
                    <a:pt x="461387" y="1422393"/>
                  </a:lnTo>
                  <a:lnTo>
                    <a:pt x="419352" y="1403832"/>
                  </a:lnTo>
                  <a:lnTo>
                    <a:pt x="378739" y="1382780"/>
                  </a:lnTo>
                  <a:lnTo>
                    <a:pt x="339644" y="1359334"/>
                  </a:lnTo>
                  <a:lnTo>
                    <a:pt x="302164" y="1333591"/>
                  </a:lnTo>
                  <a:lnTo>
                    <a:pt x="266397" y="1305648"/>
                  </a:lnTo>
                  <a:lnTo>
                    <a:pt x="232440" y="1275604"/>
                  </a:lnTo>
                  <a:lnTo>
                    <a:pt x="200391" y="1243554"/>
                  </a:lnTo>
                  <a:lnTo>
                    <a:pt x="170347" y="1209597"/>
                  </a:lnTo>
                  <a:lnTo>
                    <a:pt x="142404" y="1173830"/>
                  </a:lnTo>
                  <a:lnTo>
                    <a:pt x="116661" y="1136349"/>
                  </a:lnTo>
                  <a:lnTo>
                    <a:pt x="93214" y="1097253"/>
                  </a:lnTo>
                  <a:lnTo>
                    <a:pt x="72162" y="1056639"/>
                  </a:lnTo>
                  <a:lnTo>
                    <a:pt x="53601" y="1014604"/>
                  </a:lnTo>
                  <a:lnTo>
                    <a:pt x="37628" y="971244"/>
                  </a:lnTo>
                  <a:lnTo>
                    <a:pt x="24341" y="926659"/>
                  </a:lnTo>
                  <a:lnTo>
                    <a:pt x="13838" y="880944"/>
                  </a:lnTo>
                  <a:lnTo>
                    <a:pt x="6215" y="834197"/>
                  </a:lnTo>
                  <a:lnTo>
                    <a:pt x="1570" y="786515"/>
                  </a:lnTo>
                  <a:lnTo>
                    <a:pt x="0" y="737997"/>
                  </a:lnTo>
                  <a:lnTo>
                    <a:pt x="1570" y="689478"/>
                  </a:lnTo>
                  <a:lnTo>
                    <a:pt x="6215" y="641796"/>
                  </a:lnTo>
                  <a:lnTo>
                    <a:pt x="13838" y="595049"/>
                  </a:lnTo>
                  <a:lnTo>
                    <a:pt x="24341" y="549334"/>
                  </a:lnTo>
                  <a:lnTo>
                    <a:pt x="37628" y="504749"/>
                  </a:lnTo>
                  <a:lnTo>
                    <a:pt x="53601" y="461389"/>
                  </a:lnTo>
                  <a:lnTo>
                    <a:pt x="72162" y="419354"/>
                  </a:lnTo>
                  <a:lnTo>
                    <a:pt x="93214" y="378740"/>
                  </a:lnTo>
                  <a:lnTo>
                    <a:pt x="116661" y="339644"/>
                  </a:lnTo>
                  <a:lnTo>
                    <a:pt x="142404" y="302163"/>
                  </a:lnTo>
                  <a:lnTo>
                    <a:pt x="170347" y="266396"/>
                  </a:lnTo>
                  <a:lnTo>
                    <a:pt x="200391" y="232439"/>
                  </a:lnTo>
                  <a:lnTo>
                    <a:pt x="232440" y="200390"/>
                  </a:lnTo>
                  <a:lnTo>
                    <a:pt x="266397" y="170345"/>
                  </a:lnTo>
                  <a:lnTo>
                    <a:pt x="302164" y="142402"/>
                  </a:lnTo>
                  <a:lnTo>
                    <a:pt x="339644" y="116659"/>
                  </a:lnTo>
                  <a:lnTo>
                    <a:pt x="378739" y="93213"/>
                  </a:lnTo>
                  <a:lnTo>
                    <a:pt x="419352" y="72161"/>
                  </a:lnTo>
                  <a:lnTo>
                    <a:pt x="461387" y="53600"/>
                  </a:lnTo>
                  <a:lnTo>
                    <a:pt x="504744" y="37627"/>
                  </a:lnTo>
                  <a:lnTo>
                    <a:pt x="549329" y="24341"/>
                  </a:lnTo>
                  <a:lnTo>
                    <a:pt x="595042" y="13837"/>
                  </a:lnTo>
                  <a:lnTo>
                    <a:pt x="641786" y="6215"/>
                  </a:lnTo>
                  <a:lnTo>
                    <a:pt x="689465" y="1569"/>
                  </a:lnTo>
                  <a:lnTo>
                    <a:pt x="737981" y="0"/>
                  </a:lnTo>
                  <a:lnTo>
                    <a:pt x="786501" y="1569"/>
                  </a:lnTo>
                  <a:lnTo>
                    <a:pt x="834183" y="6215"/>
                  </a:lnTo>
                  <a:lnTo>
                    <a:pt x="880931" y="13837"/>
                  </a:lnTo>
                  <a:lnTo>
                    <a:pt x="926646" y="24341"/>
                  </a:lnTo>
                  <a:lnTo>
                    <a:pt x="971233" y="37627"/>
                  </a:lnTo>
                  <a:lnTo>
                    <a:pt x="1014593" y="53600"/>
                  </a:lnTo>
                  <a:lnTo>
                    <a:pt x="1056629" y="72161"/>
                  </a:lnTo>
                  <a:lnTo>
                    <a:pt x="1097245" y="93213"/>
                  </a:lnTo>
                  <a:lnTo>
                    <a:pt x="1136341" y="116659"/>
                  </a:lnTo>
                  <a:lnTo>
                    <a:pt x="1173822" y="142402"/>
                  </a:lnTo>
                  <a:lnTo>
                    <a:pt x="1209590" y="170345"/>
                  </a:lnTo>
                  <a:lnTo>
                    <a:pt x="1243548" y="200390"/>
                  </a:lnTo>
                  <a:lnTo>
                    <a:pt x="1275599" y="232439"/>
                  </a:lnTo>
                  <a:lnTo>
                    <a:pt x="1305644" y="266396"/>
                  </a:lnTo>
                  <a:lnTo>
                    <a:pt x="1333587" y="302163"/>
                  </a:lnTo>
                  <a:lnTo>
                    <a:pt x="1359331" y="339644"/>
                  </a:lnTo>
                  <a:lnTo>
                    <a:pt x="1382778" y="378740"/>
                  </a:lnTo>
                  <a:lnTo>
                    <a:pt x="1403831" y="419354"/>
                  </a:lnTo>
                  <a:lnTo>
                    <a:pt x="1422392" y="461389"/>
                  </a:lnTo>
                  <a:lnTo>
                    <a:pt x="1438365" y="504749"/>
                  </a:lnTo>
                  <a:lnTo>
                    <a:pt x="1451652" y="549334"/>
                  </a:lnTo>
                  <a:lnTo>
                    <a:pt x="1462155" y="595049"/>
                  </a:lnTo>
                  <a:lnTo>
                    <a:pt x="1469778" y="641796"/>
                  </a:lnTo>
                  <a:lnTo>
                    <a:pt x="1474424" y="689478"/>
                  </a:lnTo>
                  <a:lnTo>
                    <a:pt x="1475994" y="737997"/>
                  </a:lnTo>
                  <a:lnTo>
                    <a:pt x="1474424" y="786515"/>
                  </a:lnTo>
                  <a:lnTo>
                    <a:pt x="1469778" y="834197"/>
                  </a:lnTo>
                  <a:lnTo>
                    <a:pt x="1462155" y="880944"/>
                  </a:lnTo>
                  <a:lnTo>
                    <a:pt x="1451652" y="926659"/>
                  </a:lnTo>
                  <a:lnTo>
                    <a:pt x="1438365" y="971244"/>
                  </a:lnTo>
                  <a:lnTo>
                    <a:pt x="1422392" y="1014604"/>
                  </a:lnTo>
                  <a:lnTo>
                    <a:pt x="1403831" y="1056639"/>
                  </a:lnTo>
                  <a:lnTo>
                    <a:pt x="1382778" y="1097253"/>
                  </a:lnTo>
                  <a:lnTo>
                    <a:pt x="1359331" y="1136349"/>
                  </a:lnTo>
                  <a:lnTo>
                    <a:pt x="1333587" y="1173830"/>
                  </a:lnTo>
                  <a:lnTo>
                    <a:pt x="1305644" y="1209597"/>
                  </a:lnTo>
                  <a:lnTo>
                    <a:pt x="1275599" y="1243554"/>
                  </a:lnTo>
                  <a:lnTo>
                    <a:pt x="1243548" y="1275604"/>
                  </a:lnTo>
                  <a:lnTo>
                    <a:pt x="1209590" y="1305648"/>
                  </a:lnTo>
                  <a:lnTo>
                    <a:pt x="1173822" y="1333591"/>
                  </a:lnTo>
                  <a:lnTo>
                    <a:pt x="1136341" y="1359334"/>
                  </a:lnTo>
                  <a:lnTo>
                    <a:pt x="1097245" y="1382780"/>
                  </a:lnTo>
                  <a:lnTo>
                    <a:pt x="1056629" y="1403832"/>
                  </a:lnTo>
                  <a:lnTo>
                    <a:pt x="1014593" y="1422393"/>
                  </a:lnTo>
                  <a:lnTo>
                    <a:pt x="971233" y="1438366"/>
                  </a:lnTo>
                  <a:lnTo>
                    <a:pt x="926646" y="1451652"/>
                  </a:lnTo>
                  <a:lnTo>
                    <a:pt x="880931" y="1462156"/>
                  </a:lnTo>
                  <a:lnTo>
                    <a:pt x="834183" y="1469779"/>
                  </a:lnTo>
                  <a:lnTo>
                    <a:pt x="786501" y="1474424"/>
                  </a:lnTo>
                  <a:lnTo>
                    <a:pt x="737981" y="1475994"/>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object 5"/>
            <p:cNvSpPr/>
            <p:nvPr/>
          </p:nvSpPr>
          <p:spPr>
            <a:xfrm>
              <a:off x="3807805" y="2181374"/>
              <a:ext cx="1341120" cy="1341120"/>
            </a:xfrm>
            <a:custGeom>
              <a:avLst/>
              <a:gdLst/>
              <a:ahLst/>
              <a:cxnLst/>
              <a:rect l="l" t="t" r="r" b="b"/>
              <a:pathLst>
                <a:path w="1341120" h="1341120">
                  <a:moveTo>
                    <a:pt x="670560" y="1340985"/>
                  </a:moveTo>
                  <a:lnTo>
                    <a:pt x="622672" y="1339302"/>
                  </a:lnTo>
                  <a:lnTo>
                    <a:pt x="575693" y="1334329"/>
                  </a:lnTo>
                  <a:lnTo>
                    <a:pt x="529736" y="1326178"/>
                  </a:lnTo>
                  <a:lnTo>
                    <a:pt x="484914" y="1314964"/>
                  </a:lnTo>
                  <a:lnTo>
                    <a:pt x="441342" y="1300799"/>
                  </a:lnTo>
                  <a:lnTo>
                    <a:pt x="399132" y="1283797"/>
                  </a:lnTo>
                  <a:lnTo>
                    <a:pt x="358398" y="1264072"/>
                  </a:lnTo>
                  <a:lnTo>
                    <a:pt x="319254" y="1241736"/>
                  </a:lnTo>
                  <a:lnTo>
                    <a:pt x="281813" y="1216904"/>
                  </a:lnTo>
                  <a:lnTo>
                    <a:pt x="246188" y="1189688"/>
                  </a:lnTo>
                  <a:lnTo>
                    <a:pt x="212493" y="1160201"/>
                  </a:lnTo>
                  <a:lnTo>
                    <a:pt x="180842" y="1128558"/>
                  </a:lnTo>
                  <a:lnTo>
                    <a:pt x="151347" y="1094872"/>
                  </a:lnTo>
                  <a:lnTo>
                    <a:pt x="124123" y="1059255"/>
                  </a:lnTo>
                  <a:lnTo>
                    <a:pt x="99283" y="1021822"/>
                  </a:lnTo>
                  <a:lnTo>
                    <a:pt x="76940" y="982686"/>
                  </a:lnTo>
                  <a:lnTo>
                    <a:pt x="57208" y="941959"/>
                  </a:lnTo>
                  <a:lnTo>
                    <a:pt x="40201" y="899756"/>
                  </a:lnTo>
                  <a:lnTo>
                    <a:pt x="26031" y="856190"/>
                  </a:lnTo>
                  <a:lnTo>
                    <a:pt x="14812" y="811373"/>
                  </a:lnTo>
                  <a:lnTo>
                    <a:pt x="6659" y="765421"/>
                  </a:lnTo>
                  <a:lnTo>
                    <a:pt x="1683" y="718445"/>
                  </a:lnTo>
                  <a:lnTo>
                    <a:pt x="0" y="670560"/>
                  </a:lnTo>
                  <a:lnTo>
                    <a:pt x="1683" y="622687"/>
                  </a:lnTo>
                  <a:lnTo>
                    <a:pt x="6656" y="575720"/>
                  </a:lnTo>
                  <a:lnTo>
                    <a:pt x="14806" y="529773"/>
                  </a:lnTo>
                  <a:lnTo>
                    <a:pt x="26020" y="484959"/>
                  </a:lnTo>
                  <a:lnTo>
                    <a:pt x="40184" y="441392"/>
                  </a:lnTo>
                  <a:lnTo>
                    <a:pt x="57187" y="399186"/>
                  </a:lnTo>
                  <a:lnTo>
                    <a:pt x="76914" y="358454"/>
                  </a:lnTo>
                  <a:lnTo>
                    <a:pt x="99251" y="319310"/>
                  </a:lnTo>
                  <a:lnTo>
                    <a:pt x="124087" y="281867"/>
                  </a:lnTo>
                  <a:lnTo>
                    <a:pt x="151308" y="246240"/>
                  </a:lnTo>
                  <a:lnTo>
                    <a:pt x="180799" y="212542"/>
                  </a:lnTo>
                  <a:lnTo>
                    <a:pt x="212448" y="180887"/>
                  </a:lnTo>
                  <a:lnTo>
                    <a:pt x="246142" y="151387"/>
                  </a:lnTo>
                  <a:lnTo>
                    <a:pt x="281767" y="124158"/>
                  </a:lnTo>
                  <a:lnTo>
                    <a:pt x="319210" y="99313"/>
                  </a:lnTo>
                  <a:lnTo>
                    <a:pt x="358356" y="76964"/>
                  </a:lnTo>
                  <a:lnTo>
                    <a:pt x="399093" y="57227"/>
                  </a:lnTo>
                  <a:lnTo>
                    <a:pt x="441308" y="40215"/>
                  </a:lnTo>
                  <a:lnTo>
                    <a:pt x="484886" y="26040"/>
                  </a:lnTo>
                  <a:lnTo>
                    <a:pt x="529714" y="14818"/>
                  </a:lnTo>
                  <a:lnTo>
                    <a:pt x="575678" y="6661"/>
                  </a:lnTo>
                  <a:lnTo>
                    <a:pt x="622665" y="1684"/>
                  </a:lnTo>
                  <a:lnTo>
                    <a:pt x="670560" y="0"/>
                  </a:lnTo>
                  <a:lnTo>
                    <a:pt x="718428" y="1683"/>
                  </a:lnTo>
                  <a:lnTo>
                    <a:pt x="765402" y="6659"/>
                  </a:lnTo>
                  <a:lnTo>
                    <a:pt x="811352" y="14812"/>
                  </a:lnTo>
                  <a:lnTo>
                    <a:pt x="856167" y="26031"/>
                  </a:lnTo>
                  <a:lnTo>
                    <a:pt x="899734" y="40201"/>
                  </a:lnTo>
                  <a:lnTo>
                    <a:pt x="941940" y="57208"/>
                  </a:lnTo>
                  <a:lnTo>
                    <a:pt x="982671" y="76940"/>
                  </a:lnTo>
                  <a:lnTo>
                    <a:pt x="1021813" y="99283"/>
                  </a:lnTo>
                  <a:lnTo>
                    <a:pt x="1059254" y="124123"/>
                  </a:lnTo>
                  <a:lnTo>
                    <a:pt x="1094879" y="151347"/>
                  </a:lnTo>
                  <a:lnTo>
                    <a:pt x="1128575" y="180842"/>
                  </a:lnTo>
                  <a:lnTo>
                    <a:pt x="1160228" y="212493"/>
                  </a:lnTo>
                  <a:lnTo>
                    <a:pt x="1189726" y="246188"/>
                  </a:lnTo>
                  <a:lnTo>
                    <a:pt x="1216954" y="281813"/>
                  </a:lnTo>
                  <a:lnTo>
                    <a:pt x="1241799" y="319254"/>
                  </a:lnTo>
                  <a:lnTo>
                    <a:pt x="1264147" y="358398"/>
                  </a:lnTo>
                  <a:lnTo>
                    <a:pt x="1283885" y="399132"/>
                  </a:lnTo>
                  <a:lnTo>
                    <a:pt x="1300898" y="441342"/>
                  </a:lnTo>
                  <a:lnTo>
                    <a:pt x="1315074" y="484914"/>
                  </a:lnTo>
                  <a:lnTo>
                    <a:pt x="1326297" y="529736"/>
                  </a:lnTo>
                  <a:lnTo>
                    <a:pt x="1334456" y="575693"/>
                  </a:lnTo>
                  <a:lnTo>
                    <a:pt x="1339434" y="622672"/>
                  </a:lnTo>
                  <a:lnTo>
                    <a:pt x="1341120" y="670560"/>
                  </a:lnTo>
                  <a:lnTo>
                    <a:pt x="1339436" y="718430"/>
                  </a:lnTo>
                  <a:lnTo>
                    <a:pt x="1334460" y="765394"/>
                  </a:lnTo>
                  <a:lnTo>
                    <a:pt x="1326307" y="811337"/>
                  </a:lnTo>
                  <a:lnTo>
                    <a:pt x="1315088" y="856146"/>
                  </a:lnTo>
                  <a:lnTo>
                    <a:pt x="1300918" y="899707"/>
                  </a:lnTo>
                  <a:lnTo>
                    <a:pt x="1283911" y="941907"/>
                  </a:lnTo>
                  <a:lnTo>
                    <a:pt x="1264179" y="982632"/>
                  </a:lnTo>
                  <a:lnTo>
                    <a:pt x="1241836" y="1021768"/>
                  </a:lnTo>
                  <a:lnTo>
                    <a:pt x="1216996" y="1059202"/>
                  </a:lnTo>
                  <a:lnTo>
                    <a:pt x="1189772" y="1094821"/>
                  </a:lnTo>
                  <a:lnTo>
                    <a:pt x="1160277" y="1128511"/>
                  </a:lnTo>
                  <a:lnTo>
                    <a:pt x="1128626" y="1160158"/>
                  </a:lnTo>
                  <a:lnTo>
                    <a:pt x="1094931" y="1189649"/>
                  </a:lnTo>
                  <a:lnTo>
                    <a:pt x="1059306" y="1216870"/>
                  </a:lnTo>
                  <a:lnTo>
                    <a:pt x="1021865" y="1241708"/>
                  </a:lnTo>
                  <a:lnTo>
                    <a:pt x="982721" y="1264048"/>
                  </a:lnTo>
                  <a:lnTo>
                    <a:pt x="941987" y="1283779"/>
                  </a:lnTo>
                  <a:lnTo>
                    <a:pt x="899777" y="1300786"/>
                  </a:lnTo>
                  <a:lnTo>
                    <a:pt x="856205" y="1314955"/>
                  </a:lnTo>
                  <a:lnTo>
                    <a:pt x="811383" y="1326173"/>
                  </a:lnTo>
                  <a:lnTo>
                    <a:pt x="765426" y="1334326"/>
                  </a:lnTo>
                  <a:lnTo>
                    <a:pt x="718447" y="1339302"/>
                  </a:lnTo>
                  <a:lnTo>
                    <a:pt x="670560" y="1340985"/>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p:nvPr/>
          </p:nvSpPr>
          <p:spPr>
            <a:xfrm>
              <a:off x="2401900" y="1240688"/>
              <a:ext cx="5539740" cy="2305685"/>
            </a:xfrm>
            <a:custGeom>
              <a:avLst/>
              <a:gdLst/>
              <a:ahLst/>
              <a:cxnLst/>
              <a:rect l="l" t="t" r="r" b="b"/>
              <a:pathLst>
                <a:path w="5539740" h="2305685">
                  <a:moveTo>
                    <a:pt x="1679181" y="839597"/>
                  </a:moveTo>
                  <a:lnTo>
                    <a:pt x="1677847" y="791959"/>
                  </a:lnTo>
                  <a:lnTo>
                    <a:pt x="1673910" y="745007"/>
                  </a:lnTo>
                  <a:lnTo>
                    <a:pt x="1667433" y="698830"/>
                  </a:lnTo>
                  <a:lnTo>
                    <a:pt x="1658480" y="653503"/>
                  </a:lnTo>
                  <a:lnTo>
                    <a:pt x="1647139" y="609066"/>
                  </a:lnTo>
                  <a:lnTo>
                    <a:pt x="1633461" y="565619"/>
                  </a:lnTo>
                  <a:lnTo>
                    <a:pt x="1617535" y="523227"/>
                  </a:lnTo>
                  <a:lnTo>
                    <a:pt x="1599412" y="481952"/>
                  </a:lnTo>
                  <a:lnTo>
                    <a:pt x="1579181" y="441871"/>
                  </a:lnTo>
                  <a:lnTo>
                    <a:pt x="1556905" y="403047"/>
                  </a:lnTo>
                  <a:lnTo>
                    <a:pt x="1532648" y="365569"/>
                  </a:lnTo>
                  <a:lnTo>
                    <a:pt x="1506499" y="329501"/>
                  </a:lnTo>
                  <a:lnTo>
                    <a:pt x="1478521" y="294894"/>
                  </a:lnTo>
                  <a:lnTo>
                    <a:pt x="1448777" y="261848"/>
                  </a:lnTo>
                  <a:lnTo>
                    <a:pt x="1417345" y="230416"/>
                  </a:lnTo>
                  <a:lnTo>
                    <a:pt x="1384300" y="200672"/>
                  </a:lnTo>
                  <a:lnTo>
                    <a:pt x="1349692" y="172681"/>
                  </a:lnTo>
                  <a:lnTo>
                    <a:pt x="1313624" y="146532"/>
                  </a:lnTo>
                  <a:lnTo>
                    <a:pt x="1276146" y="122288"/>
                  </a:lnTo>
                  <a:lnTo>
                    <a:pt x="1237322" y="100012"/>
                  </a:lnTo>
                  <a:lnTo>
                    <a:pt x="1197241" y="79781"/>
                  </a:lnTo>
                  <a:lnTo>
                    <a:pt x="1155979" y="61658"/>
                  </a:lnTo>
                  <a:lnTo>
                    <a:pt x="1113574" y="45720"/>
                  </a:lnTo>
                  <a:lnTo>
                    <a:pt x="1070127" y="32054"/>
                  </a:lnTo>
                  <a:lnTo>
                    <a:pt x="1025702" y="20701"/>
                  </a:lnTo>
                  <a:lnTo>
                    <a:pt x="980363" y="11747"/>
                  </a:lnTo>
                  <a:lnTo>
                    <a:pt x="934199" y="5270"/>
                  </a:lnTo>
                  <a:lnTo>
                    <a:pt x="887247" y="1333"/>
                  </a:lnTo>
                  <a:lnTo>
                    <a:pt x="839609" y="0"/>
                  </a:lnTo>
                  <a:lnTo>
                    <a:pt x="791972" y="1333"/>
                  </a:lnTo>
                  <a:lnTo>
                    <a:pt x="745020" y="5270"/>
                  </a:lnTo>
                  <a:lnTo>
                    <a:pt x="698842" y="11747"/>
                  </a:lnTo>
                  <a:lnTo>
                    <a:pt x="653503" y="20701"/>
                  </a:lnTo>
                  <a:lnTo>
                    <a:pt x="609079" y="32054"/>
                  </a:lnTo>
                  <a:lnTo>
                    <a:pt x="565632" y="45720"/>
                  </a:lnTo>
                  <a:lnTo>
                    <a:pt x="523227" y="61658"/>
                  </a:lnTo>
                  <a:lnTo>
                    <a:pt x="481952" y="79781"/>
                  </a:lnTo>
                  <a:lnTo>
                    <a:pt x="441871" y="100012"/>
                  </a:lnTo>
                  <a:lnTo>
                    <a:pt x="403059" y="122288"/>
                  </a:lnTo>
                  <a:lnTo>
                    <a:pt x="365569" y="146532"/>
                  </a:lnTo>
                  <a:lnTo>
                    <a:pt x="329501" y="172681"/>
                  </a:lnTo>
                  <a:lnTo>
                    <a:pt x="294894" y="200672"/>
                  </a:lnTo>
                  <a:lnTo>
                    <a:pt x="261848" y="230416"/>
                  </a:lnTo>
                  <a:lnTo>
                    <a:pt x="230416" y="261848"/>
                  </a:lnTo>
                  <a:lnTo>
                    <a:pt x="200672" y="294894"/>
                  </a:lnTo>
                  <a:lnTo>
                    <a:pt x="172681" y="329501"/>
                  </a:lnTo>
                  <a:lnTo>
                    <a:pt x="146532" y="365569"/>
                  </a:lnTo>
                  <a:lnTo>
                    <a:pt x="122288" y="403047"/>
                  </a:lnTo>
                  <a:lnTo>
                    <a:pt x="100012" y="441871"/>
                  </a:lnTo>
                  <a:lnTo>
                    <a:pt x="79781" y="481952"/>
                  </a:lnTo>
                  <a:lnTo>
                    <a:pt x="61658" y="523227"/>
                  </a:lnTo>
                  <a:lnTo>
                    <a:pt x="45720" y="565619"/>
                  </a:lnTo>
                  <a:lnTo>
                    <a:pt x="32054" y="609066"/>
                  </a:lnTo>
                  <a:lnTo>
                    <a:pt x="20701" y="653503"/>
                  </a:lnTo>
                  <a:lnTo>
                    <a:pt x="11747" y="698830"/>
                  </a:lnTo>
                  <a:lnTo>
                    <a:pt x="5270" y="745007"/>
                  </a:lnTo>
                  <a:lnTo>
                    <a:pt x="1333" y="791959"/>
                  </a:lnTo>
                  <a:lnTo>
                    <a:pt x="0" y="839597"/>
                  </a:lnTo>
                  <a:lnTo>
                    <a:pt x="1333" y="887234"/>
                  </a:lnTo>
                  <a:lnTo>
                    <a:pt x="5270" y="934186"/>
                  </a:lnTo>
                  <a:lnTo>
                    <a:pt x="11747" y="980363"/>
                  </a:lnTo>
                  <a:lnTo>
                    <a:pt x="20701" y="1025702"/>
                  </a:lnTo>
                  <a:lnTo>
                    <a:pt x="32054" y="1070127"/>
                  </a:lnTo>
                  <a:lnTo>
                    <a:pt x="45720" y="1113574"/>
                  </a:lnTo>
                  <a:lnTo>
                    <a:pt x="61658" y="1155979"/>
                  </a:lnTo>
                  <a:lnTo>
                    <a:pt x="79781" y="1197241"/>
                  </a:lnTo>
                  <a:lnTo>
                    <a:pt x="100012" y="1237322"/>
                  </a:lnTo>
                  <a:lnTo>
                    <a:pt x="122288" y="1276146"/>
                  </a:lnTo>
                  <a:lnTo>
                    <a:pt x="146532" y="1313624"/>
                  </a:lnTo>
                  <a:lnTo>
                    <a:pt x="172681" y="1349705"/>
                  </a:lnTo>
                  <a:lnTo>
                    <a:pt x="200672" y="1384300"/>
                  </a:lnTo>
                  <a:lnTo>
                    <a:pt x="230416" y="1417358"/>
                  </a:lnTo>
                  <a:lnTo>
                    <a:pt x="261848" y="1448790"/>
                  </a:lnTo>
                  <a:lnTo>
                    <a:pt x="294894" y="1478534"/>
                  </a:lnTo>
                  <a:lnTo>
                    <a:pt x="329501" y="1506512"/>
                  </a:lnTo>
                  <a:lnTo>
                    <a:pt x="365569" y="1532661"/>
                  </a:lnTo>
                  <a:lnTo>
                    <a:pt x="403059" y="1556918"/>
                  </a:lnTo>
                  <a:lnTo>
                    <a:pt x="441871" y="1579194"/>
                  </a:lnTo>
                  <a:lnTo>
                    <a:pt x="481952" y="1599425"/>
                  </a:lnTo>
                  <a:lnTo>
                    <a:pt x="523227" y="1617535"/>
                  </a:lnTo>
                  <a:lnTo>
                    <a:pt x="565632" y="1633474"/>
                  </a:lnTo>
                  <a:lnTo>
                    <a:pt x="609079" y="1647151"/>
                  </a:lnTo>
                  <a:lnTo>
                    <a:pt x="653503" y="1658493"/>
                  </a:lnTo>
                  <a:lnTo>
                    <a:pt x="698842" y="1667446"/>
                  </a:lnTo>
                  <a:lnTo>
                    <a:pt x="745020" y="1673923"/>
                  </a:lnTo>
                  <a:lnTo>
                    <a:pt x="791972" y="1677860"/>
                  </a:lnTo>
                  <a:lnTo>
                    <a:pt x="839609" y="1679194"/>
                  </a:lnTo>
                  <a:lnTo>
                    <a:pt x="887247" y="1677860"/>
                  </a:lnTo>
                  <a:lnTo>
                    <a:pt x="934199" y="1673923"/>
                  </a:lnTo>
                  <a:lnTo>
                    <a:pt x="980363" y="1667446"/>
                  </a:lnTo>
                  <a:lnTo>
                    <a:pt x="1025702" y="1658493"/>
                  </a:lnTo>
                  <a:lnTo>
                    <a:pt x="1070127" y="1647151"/>
                  </a:lnTo>
                  <a:lnTo>
                    <a:pt x="1113574" y="1633474"/>
                  </a:lnTo>
                  <a:lnTo>
                    <a:pt x="1155979" y="1617535"/>
                  </a:lnTo>
                  <a:lnTo>
                    <a:pt x="1197241" y="1599425"/>
                  </a:lnTo>
                  <a:lnTo>
                    <a:pt x="1237322" y="1579194"/>
                  </a:lnTo>
                  <a:lnTo>
                    <a:pt x="1276146" y="1556918"/>
                  </a:lnTo>
                  <a:lnTo>
                    <a:pt x="1313624" y="1532661"/>
                  </a:lnTo>
                  <a:lnTo>
                    <a:pt x="1349692" y="1506512"/>
                  </a:lnTo>
                  <a:lnTo>
                    <a:pt x="1384300" y="1478534"/>
                  </a:lnTo>
                  <a:lnTo>
                    <a:pt x="1417345" y="1448790"/>
                  </a:lnTo>
                  <a:lnTo>
                    <a:pt x="1448777" y="1417358"/>
                  </a:lnTo>
                  <a:lnTo>
                    <a:pt x="1478521" y="1384300"/>
                  </a:lnTo>
                  <a:lnTo>
                    <a:pt x="1506499" y="1349705"/>
                  </a:lnTo>
                  <a:lnTo>
                    <a:pt x="1532648" y="1313624"/>
                  </a:lnTo>
                  <a:lnTo>
                    <a:pt x="1556905" y="1276146"/>
                  </a:lnTo>
                  <a:lnTo>
                    <a:pt x="1579181" y="1237322"/>
                  </a:lnTo>
                  <a:lnTo>
                    <a:pt x="1599412" y="1197241"/>
                  </a:lnTo>
                  <a:lnTo>
                    <a:pt x="1617535" y="1155979"/>
                  </a:lnTo>
                  <a:lnTo>
                    <a:pt x="1633461" y="1113574"/>
                  </a:lnTo>
                  <a:lnTo>
                    <a:pt x="1647139" y="1070127"/>
                  </a:lnTo>
                  <a:lnTo>
                    <a:pt x="1658480" y="1025702"/>
                  </a:lnTo>
                  <a:lnTo>
                    <a:pt x="1667433" y="980363"/>
                  </a:lnTo>
                  <a:lnTo>
                    <a:pt x="1673910" y="934186"/>
                  </a:lnTo>
                  <a:lnTo>
                    <a:pt x="1677847" y="887234"/>
                  </a:lnTo>
                  <a:lnTo>
                    <a:pt x="1679181" y="839597"/>
                  </a:lnTo>
                  <a:close/>
                </a:path>
                <a:path w="5539740" h="2305685">
                  <a:moveTo>
                    <a:pt x="5539232" y="1419733"/>
                  </a:moveTo>
                  <a:lnTo>
                    <a:pt x="5537924" y="1371142"/>
                  </a:lnTo>
                  <a:lnTo>
                    <a:pt x="5534037" y="1323238"/>
                  </a:lnTo>
                  <a:lnTo>
                    <a:pt x="5527637" y="1276096"/>
                  </a:lnTo>
                  <a:lnTo>
                    <a:pt x="5518810" y="1229766"/>
                  </a:lnTo>
                  <a:lnTo>
                    <a:pt x="5507596" y="1184313"/>
                  </a:lnTo>
                  <a:lnTo>
                    <a:pt x="5494083" y="1139825"/>
                  </a:lnTo>
                  <a:lnTo>
                    <a:pt x="5478335" y="1096365"/>
                  </a:lnTo>
                  <a:lnTo>
                    <a:pt x="5460416" y="1053985"/>
                  </a:lnTo>
                  <a:lnTo>
                    <a:pt x="5440388" y="1012774"/>
                  </a:lnTo>
                  <a:lnTo>
                    <a:pt x="5418328" y="972769"/>
                  </a:lnTo>
                  <a:lnTo>
                    <a:pt x="5394299" y="934072"/>
                  </a:lnTo>
                  <a:lnTo>
                    <a:pt x="5368366" y="896734"/>
                  </a:lnTo>
                  <a:lnTo>
                    <a:pt x="5340604" y="860818"/>
                  </a:lnTo>
                  <a:lnTo>
                    <a:pt x="5311076" y="826401"/>
                  </a:lnTo>
                  <a:lnTo>
                    <a:pt x="5279847" y="793546"/>
                  </a:lnTo>
                  <a:lnTo>
                    <a:pt x="5246992" y="762317"/>
                  </a:lnTo>
                  <a:lnTo>
                    <a:pt x="5212575" y="732790"/>
                  </a:lnTo>
                  <a:lnTo>
                    <a:pt x="5176672" y="705027"/>
                  </a:lnTo>
                  <a:lnTo>
                    <a:pt x="5139321" y="679107"/>
                  </a:lnTo>
                  <a:lnTo>
                    <a:pt x="5100625" y="655078"/>
                  </a:lnTo>
                  <a:lnTo>
                    <a:pt x="5060632" y="633018"/>
                  </a:lnTo>
                  <a:lnTo>
                    <a:pt x="5019408" y="612990"/>
                  </a:lnTo>
                  <a:lnTo>
                    <a:pt x="4977041" y="595058"/>
                  </a:lnTo>
                  <a:lnTo>
                    <a:pt x="4933569" y="579310"/>
                  </a:lnTo>
                  <a:lnTo>
                    <a:pt x="4889081" y="565797"/>
                  </a:lnTo>
                  <a:lnTo>
                    <a:pt x="4843640" y="554596"/>
                  </a:lnTo>
                  <a:lnTo>
                    <a:pt x="4797310" y="545757"/>
                  </a:lnTo>
                  <a:lnTo>
                    <a:pt x="4750155" y="539356"/>
                  </a:lnTo>
                  <a:lnTo>
                    <a:pt x="4702251" y="535470"/>
                  </a:lnTo>
                  <a:lnTo>
                    <a:pt x="4653661" y="534162"/>
                  </a:lnTo>
                  <a:lnTo>
                    <a:pt x="4605071" y="535470"/>
                  </a:lnTo>
                  <a:lnTo>
                    <a:pt x="4557179" y="539356"/>
                  </a:lnTo>
                  <a:lnTo>
                    <a:pt x="4510024" y="545757"/>
                  </a:lnTo>
                  <a:lnTo>
                    <a:pt x="4463694" y="554596"/>
                  </a:lnTo>
                  <a:lnTo>
                    <a:pt x="4418241" y="565797"/>
                  </a:lnTo>
                  <a:lnTo>
                    <a:pt x="4373753" y="579310"/>
                  </a:lnTo>
                  <a:lnTo>
                    <a:pt x="4330293" y="595058"/>
                  </a:lnTo>
                  <a:lnTo>
                    <a:pt x="4287913" y="612990"/>
                  </a:lnTo>
                  <a:lnTo>
                    <a:pt x="4246702" y="633018"/>
                  </a:lnTo>
                  <a:lnTo>
                    <a:pt x="4206710" y="655078"/>
                  </a:lnTo>
                  <a:lnTo>
                    <a:pt x="4168000" y="679107"/>
                  </a:lnTo>
                  <a:lnTo>
                    <a:pt x="4130662" y="705027"/>
                  </a:lnTo>
                  <a:lnTo>
                    <a:pt x="4094746" y="732790"/>
                  </a:lnTo>
                  <a:lnTo>
                    <a:pt x="4060329" y="762317"/>
                  </a:lnTo>
                  <a:lnTo>
                    <a:pt x="4027474" y="793546"/>
                  </a:lnTo>
                  <a:lnTo>
                    <a:pt x="3996245" y="826401"/>
                  </a:lnTo>
                  <a:lnTo>
                    <a:pt x="3966718" y="860818"/>
                  </a:lnTo>
                  <a:lnTo>
                    <a:pt x="3938968" y="896734"/>
                  </a:lnTo>
                  <a:lnTo>
                    <a:pt x="3913035" y="934072"/>
                  </a:lnTo>
                  <a:lnTo>
                    <a:pt x="3889006" y="972769"/>
                  </a:lnTo>
                  <a:lnTo>
                    <a:pt x="3866946" y="1012774"/>
                  </a:lnTo>
                  <a:lnTo>
                    <a:pt x="3846919" y="1053985"/>
                  </a:lnTo>
                  <a:lnTo>
                    <a:pt x="3828999" y="1096365"/>
                  </a:lnTo>
                  <a:lnTo>
                    <a:pt x="3813251" y="1139825"/>
                  </a:lnTo>
                  <a:lnTo>
                    <a:pt x="3799738" y="1184313"/>
                  </a:lnTo>
                  <a:lnTo>
                    <a:pt x="3788524" y="1229766"/>
                  </a:lnTo>
                  <a:lnTo>
                    <a:pt x="3779685" y="1276096"/>
                  </a:lnTo>
                  <a:lnTo>
                    <a:pt x="3773297" y="1323238"/>
                  </a:lnTo>
                  <a:lnTo>
                    <a:pt x="3769410" y="1371142"/>
                  </a:lnTo>
                  <a:lnTo>
                    <a:pt x="3768102" y="1419733"/>
                  </a:lnTo>
                  <a:lnTo>
                    <a:pt x="3769410" y="1468323"/>
                  </a:lnTo>
                  <a:lnTo>
                    <a:pt x="3773297" y="1516227"/>
                  </a:lnTo>
                  <a:lnTo>
                    <a:pt x="3779685" y="1563382"/>
                  </a:lnTo>
                  <a:lnTo>
                    <a:pt x="3788524" y="1609712"/>
                  </a:lnTo>
                  <a:lnTo>
                    <a:pt x="3799738" y="1655152"/>
                  </a:lnTo>
                  <a:lnTo>
                    <a:pt x="3813251" y="1699641"/>
                  </a:lnTo>
                  <a:lnTo>
                    <a:pt x="3828999" y="1743100"/>
                  </a:lnTo>
                  <a:lnTo>
                    <a:pt x="3846919" y="1785480"/>
                  </a:lnTo>
                  <a:lnTo>
                    <a:pt x="3866946" y="1826704"/>
                  </a:lnTo>
                  <a:lnTo>
                    <a:pt x="3889006" y="1866696"/>
                  </a:lnTo>
                  <a:lnTo>
                    <a:pt x="3913035" y="1905393"/>
                  </a:lnTo>
                  <a:lnTo>
                    <a:pt x="3938968" y="1942731"/>
                  </a:lnTo>
                  <a:lnTo>
                    <a:pt x="3966718" y="1978647"/>
                  </a:lnTo>
                  <a:lnTo>
                    <a:pt x="3996245" y="2013064"/>
                  </a:lnTo>
                  <a:lnTo>
                    <a:pt x="4027474" y="2045919"/>
                  </a:lnTo>
                  <a:lnTo>
                    <a:pt x="4060329" y="2077148"/>
                  </a:lnTo>
                  <a:lnTo>
                    <a:pt x="4094746" y="2106676"/>
                  </a:lnTo>
                  <a:lnTo>
                    <a:pt x="4130662" y="2134438"/>
                  </a:lnTo>
                  <a:lnTo>
                    <a:pt x="4168000" y="2160371"/>
                  </a:lnTo>
                  <a:lnTo>
                    <a:pt x="4206710" y="2184400"/>
                  </a:lnTo>
                  <a:lnTo>
                    <a:pt x="4246702" y="2206460"/>
                  </a:lnTo>
                  <a:lnTo>
                    <a:pt x="4287913" y="2226475"/>
                  </a:lnTo>
                  <a:lnTo>
                    <a:pt x="4330293" y="2244407"/>
                  </a:lnTo>
                  <a:lnTo>
                    <a:pt x="4373753" y="2260155"/>
                  </a:lnTo>
                  <a:lnTo>
                    <a:pt x="4418241" y="2273668"/>
                  </a:lnTo>
                  <a:lnTo>
                    <a:pt x="4463694" y="2284869"/>
                  </a:lnTo>
                  <a:lnTo>
                    <a:pt x="4510024" y="2293709"/>
                  </a:lnTo>
                  <a:lnTo>
                    <a:pt x="4557179" y="2300109"/>
                  </a:lnTo>
                  <a:lnTo>
                    <a:pt x="4605071" y="2303996"/>
                  </a:lnTo>
                  <a:lnTo>
                    <a:pt x="4653661" y="2305304"/>
                  </a:lnTo>
                  <a:lnTo>
                    <a:pt x="4702251" y="2303996"/>
                  </a:lnTo>
                  <a:lnTo>
                    <a:pt x="4750155" y="2300109"/>
                  </a:lnTo>
                  <a:lnTo>
                    <a:pt x="4797310" y="2293709"/>
                  </a:lnTo>
                  <a:lnTo>
                    <a:pt x="4843640" y="2284869"/>
                  </a:lnTo>
                  <a:lnTo>
                    <a:pt x="4889081" y="2273668"/>
                  </a:lnTo>
                  <a:lnTo>
                    <a:pt x="4933569" y="2260155"/>
                  </a:lnTo>
                  <a:lnTo>
                    <a:pt x="4977041" y="2244407"/>
                  </a:lnTo>
                  <a:lnTo>
                    <a:pt x="5019408" y="2226475"/>
                  </a:lnTo>
                  <a:lnTo>
                    <a:pt x="5060632" y="2206460"/>
                  </a:lnTo>
                  <a:lnTo>
                    <a:pt x="5100625" y="2184400"/>
                  </a:lnTo>
                  <a:lnTo>
                    <a:pt x="5139321" y="2160371"/>
                  </a:lnTo>
                  <a:lnTo>
                    <a:pt x="5176672" y="2134438"/>
                  </a:lnTo>
                  <a:lnTo>
                    <a:pt x="5212575" y="2106676"/>
                  </a:lnTo>
                  <a:lnTo>
                    <a:pt x="5246992" y="2077148"/>
                  </a:lnTo>
                  <a:lnTo>
                    <a:pt x="5279847" y="2045919"/>
                  </a:lnTo>
                  <a:lnTo>
                    <a:pt x="5311076" y="2013064"/>
                  </a:lnTo>
                  <a:lnTo>
                    <a:pt x="5340604" y="1978647"/>
                  </a:lnTo>
                  <a:lnTo>
                    <a:pt x="5368366" y="1942731"/>
                  </a:lnTo>
                  <a:lnTo>
                    <a:pt x="5394299" y="1905393"/>
                  </a:lnTo>
                  <a:lnTo>
                    <a:pt x="5418328" y="1866696"/>
                  </a:lnTo>
                  <a:lnTo>
                    <a:pt x="5440388" y="1826704"/>
                  </a:lnTo>
                  <a:lnTo>
                    <a:pt x="5460416" y="1785480"/>
                  </a:lnTo>
                  <a:lnTo>
                    <a:pt x="5478335" y="1743100"/>
                  </a:lnTo>
                  <a:lnTo>
                    <a:pt x="5494083" y="1699641"/>
                  </a:lnTo>
                  <a:lnTo>
                    <a:pt x="5507596" y="1655152"/>
                  </a:lnTo>
                  <a:lnTo>
                    <a:pt x="5518810" y="1609712"/>
                  </a:lnTo>
                  <a:lnTo>
                    <a:pt x="5527637" y="1563382"/>
                  </a:lnTo>
                  <a:lnTo>
                    <a:pt x="5534037" y="1516227"/>
                  </a:lnTo>
                  <a:lnTo>
                    <a:pt x="5537924" y="1468323"/>
                  </a:lnTo>
                  <a:lnTo>
                    <a:pt x="5539232" y="1419733"/>
                  </a:lnTo>
                  <a:close/>
                </a:path>
              </a:pathLst>
            </a:custGeom>
            <a:solidFill>
              <a:srgbClr val="00A29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7" name="object 7"/>
          <p:cNvSpPr/>
          <p:nvPr/>
        </p:nvSpPr>
        <p:spPr>
          <a:xfrm>
            <a:off x="631895" y="1615639"/>
            <a:ext cx="1788160" cy="1788160"/>
          </a:xfrm>
          <a:custGeom>
            <a:avLst/>
            <a:gdLst/>
            <a:ahLst/>
            <a:cxnLst/>
            <a:rect l="l" t="t" r="r" b="b"/>
            <a:pathLst>
              <a:path w="1341120" h="1341120">
                <a:moveTo>
                  <a:pt x="670435" y="1340992"/>
                </a:moveTo>
                <a:lnTo>
                  <a:pt x="622562" y="1339309"/>
                </a:lnTo>
                <a:lnTo>
                  <a:pt x="575598" y="1334335"/>
                </a:lnTo>
                <a:lnTo>
                  <a:pt x="529654" y="1326185"/>
                </a:lnTo>
                <a:lnTo>
                  <a:pt x="484844" y="1314970"/>
                </a:lnTo>
                <a:lnTo>
                  <a:pt x="441282" y="1300806"/>
                </a:lnTo>
                <a:lnTo>
                  <a:pt x="399082" y="1283804"/>
                </a:lnTo>
                <a:lnTo>
                  <a:pt x="358356" y="1264079"/>
                </a:lnTo>
                <a:lnTo>
                  <a:pt x="319219" y="1241744"/>
                </a:lnTo>
                <a:lnTo>
                  <a:pt x="281785" y="1216911"/>
                </a:lnTo>
                <a:lnTo>
                  <a:pt x="246166" y="1189695"/>
                </a:lnTo>
                <a:lnTo>
                  <a:pt x="212475" y="1160209"/>
                </a:lnTo>
                <a:lnTo>
                  <a:pt x="180828" y="1128566"/>
                </a:lnTo>
                <a:lnTo>
                  <a:pt x="151337" y="1094879"/>
                </a:lnTo>
                <a:lnTo>
                  <a:pt x="124116" y="1059263"/>
                </a:lnTo>
                <a:lnTo>
                  <a:pt x="99278" y="1021829"/>
                </a:lnTo>
                <a:lnTo>
                  <a:pt x="76937" y="982692"/>
                </a:lnTo>
                <a:lnTo>
                  <a:pt x="57206" y="941965"/>
                </a:lnTo>
                <a:lnTo>
                  <a:pt x="40199" y="899762"/>
                </a:lnTo>
                <a:lnTo>
                  <a:pt x="26030" y="856194"/>
                </a:lnTo>
                <a:lnTo>
                  <a:pt x="14812" y="811377"/>
                </a:lnTo>
                <a:lnTo>
                  <a:pt x="6659" y="765424"/>
                </a:lnTo>
                <a:lnTo>
                  <a:pt x="1683" y="718447"/>
                </a:lnTo>
                <a:lnTo>
                  <a:pt x="0" y="670560"/>
                </a:lnTo>
                <a:lnTo>
                  <a:pt x="1683" y="622687"/>
                </a:lnTo>
                <a:lnTo>
                  <a:pt x="6656" y="575721"/>
                </a:lnTo>
                <a:lnTo>
                  <a:pt x="14805" y="529774"/>
                </a:lnTo>
                <a:lnTo>
                  <a:pt x="26019" y="484960"/>
                </a:lnTo>
                <a:lnTo>
                  <a:pt x="40183" y="441393"/>
                </a:lnTo>
                <a:lnTo>
                  <a:pt x="57184" y="399187"/>
                </a:lnTo>
                <a:lnTo>
                  <a:pt x="76909" y="358455"/>
                </a:lnTo>
                <a:lnTo>
                  <a:pt x="99245" y="319311"/>
                </a:lnTo>
                <a:lnTo>
                  <a:pt x="124079" y="281869"/>
                </a:lnTo>
                <a:lnTo>
                  <a:pt x="151296" y="246241"/>
                </a:lnTo>
                <a:lnTo>
                  <a:pt x="180784" y="212543"/>
                </a:lnTo>
                <a:lnTo>
                  <a:pt x="212430" y="180888"/>
                </a:lnTo>
                <a:lnTo>
                  <a:pt x="246119" y="151388"/>
                </a:lnTo>
                <a:lnTo>
                  <a:pt x="281738" y="124159"/>
                </a:lnTo>
                <a:lnTo>
                  <a:pt x="319174" y="99313"/>
                </a:lnTo>
                <a:lnTo>
                  <a:pt x="358313" y="76965"/>
                </a:lnTo>
                <a:lnTo>
                  <a:pt x="399042" y="57228"/>
                </a:lnTo>
                <a:lnTo>
                  <a:pt x="441247" y="40215"/>
                </a:lnTo>
                <a:lnTo>
                  <a:pt x="484814" y="26040"/>
                </a:lnTo>
                <a:lnTo>
                  <a:pt x="529631" y="14818"/>
                </a:lnTo>
                <a:lnTo>
                  <a:pt x="575583" y="6661"/>
                </a:lnTo>
                <a:lnTo>
                  <a:pt x="622556" y="1684"/>
                </a:lnTo>
                <a:lnTo>
                  <a:pt x="670435" y="0"/>
                </a:lnTo>
                <a:lnTo>
                  <a:pt x="718287" y="1683"/>
                </a:lnTo>
                <a:lnTo>
                  <a:pt x="765246" y="6659"/>
                </a:lnTo>
                <a:lnTo>
                  <a:pt x="811182" y="14812"/>
                </a:lnTo>
                <a:lnTo>
                  <a:pt x="855986" y="26031"/>
                </a:lnTo>
                <a:lnTo>
                  <a:pt x="899542" y="40201"/>
                </a:lnTo>
                <a:lnTo>
                  <a:pt x="941738" y="57208"/>
                </a:lnTo>
                <a:lnTo>
                  <a:pt x="982460" y="76940"/>
                </a:lnTo>
                <a:lnTo>
                  <a:pt x="1021594" y="99283"/>
                </a:lnTo>
                <a:lnTo>
                  <a:pt x="1059028" y="124123"/>
                </a:lnTo>
                <a:lnTo>
                  <a:pt x="1094647" y="151347"/>
                </a:lnTo>
                <a:lnTo>
                  <a:pt x="1128339" y="180842"/>
                </a:lnTo>
                <a:lnTo>
                  <a:pt x="1159988" y="212493"/>
                </a:lnTo>
                <a:lnTo>
                  <a:pt x="1189483" y="246188"/>
                </a:lnTo>
                <a:lnTo>
                  <a:pt x="1216708" y="281813"/>
                </a:lnTo>
                <a:lnTo>
                  <a:pt x="1241551" y="319254"/>
                </a:lnTo>
                <a:lnTo>
                  <a:pt x="1263897" y="358398"/>
                </a:lnTo>
                <a:lnTo>
                  <a:pt x="1283634" y="399132"/>
                </a:lnTo>
                <a:lnTo>
                  <a:pt x="1300646" y="441342"/>
                </a:lnTo>
                <a:lnTo>
                  <a:pt x="1314821" y="484914"/>
                </a:lnTo>
                <a:lnTo>
                  <a:pt x="1326045" y="529736"/>
                </a:lnTo>
                <a:lnTo>
                  <a:pt x="1334203" y="575693"/>
                </a:lnTo>
                <a:lnTo>
                  <a:pt x="1339181" y="622672"/>
                </a:lnTo>
                <a:lnTo>
                  <a:pt x="1340867" y="670560"/>
                </a:lnTo>
                <a:lnTo>
                  <a:pt x="1339184" y="718431"/>
                </a:lnTo>
                <a:lnTo>
                  <a:pt x="1334210" y="765396"/>
                </a:lnTo>
                <a:lnTo>
                  <a:pt x="1326060" y="811339"/>
                </a:lnTo>
                <a:lnTo>
                  <a:pt x="1314845" y="856149"/>
                </a:lnTo>
                <a:lnTo>
                  <a:pt x="1300681" y="899710"/>
                </a:lnTo>
                <a:lnTo>
                  <a:pt x="1283679" y="941911"/>
                </a:lnTo>
                <a:lnTo>
                  <a:pt x="1263954" y="982636"/>
                </a:lnTo>
                <a:lnTo>
                  <a:pt x="1241619" y="1021772"/>
                </a:lnTo>
                <a:lnTo>
                  <a:pt x="1216786" y="1059207"/>
                </a:lnTo>
                <a:lnTo>
                  <a:pt x="1189570" y="1094826"/>
                </a:lnTo>
                <a:lnTo>
                  <a:pt x="1160084" y="1128516"/>
                </a:lnTo>
                <a:lnTo>
                  <a:pt x="1128441" y="1160163"/>
                </a:lnTo>
                <a:lnTo>
                  <a:pt x="1094754" y="1189654"/>
                </a:lnTo>
                <a:lnTo>
                  <a:pt x="1059138" y="1216875"/>
                </a:lnTo>
                <a:lnTo>
                  <a:pt x="1021704" y="1241713"/>
                </a:lnTo>
                <a:lnTo>
                  <a:pt x="982567" y="1264054"/>
                </a:lnTo>
                <a:lnTo>
                  <a:pt x="941840" y="1283785"/>
                </a:lnTo>
                <a:lnTo>
                  <a:pt x="899637" y="1300792"/>
                </a:lnTo>
                <a:lnTo>
                  <a:pt x="856069" y="1314961"/>
                </a:lnTo>
                <a:lnTo>
                  <a:pt x="811252" y="1326179"/>
                </a:lnTo>
                <a:lnTo>
                  <a:pt x="765299" y="1334332"/>
                </a:lnTo>
                <a:lnTo>
                  <a:pt x="718322" y="1339308"/>
                </a:lnTo>
                <a:lnTo>
                  <a:pt x="670435" y="1340992"/>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9931847" y="1388563"/>
            <a:ext cx="1632373" cy="1632373"/>
          </a:xfrm>
          <a:custGeom>
            <a:avLst/>
            <a:gdLst/>
            <a:ahLst/>
            <a:cxnLst/>
            <a:rect l="l" t="t" r="r" b="b"/>
            <a:pathLst>
              <a:path w="1224279" h="1224280">
                <a:moveTo>
                  <a:pt x="612007" y="1224025"/>
                </a:moveTo>
                <a:lnTo>
                  <a:pt x="564210" y="1222184"/>
                </a:lnTo>
                <a:lnTo>
                  <a:pt x="517402" y="1216752"/>
                </a:lnTo>
                <a:lnTo>
                  <a:pt x="471736" y="1207864"/>
                </a:lnTo>
                <a:lnTo>
                  <a:pt x="427348" y="1195658"/>
                </a:lnTo>
                <a:lnTo>
                  <a:pt x="384371" y="1180268"/>
                </a:lnTo>
                <a:lnTo>
                  <a:pt x="342943" y="1161831"/>
                </a:lnTo>
                <a:lnTo>
                  <a:pt x="303200" y="1140482"/>
                </a:lnTo>
                <a:lnTo>
                  <a:pt x="265277" y="1116358"/>
                </a:lnTo>
                <a:lnTo>
                  <a:pt x="229312" y="1089594"/>
                </a:lnTo>
                <a:lnTo>
                  <a:pt x="195439" y="1060326"/>
                </a:lnTo>
                <a:lnTo>
                  <a:pt x="163797" y="1028691"/>
                </a:lnTo>
                <a:lnTo>
                  <a:pt x="134520" y="994824"/>
                </a:lnTo>
                <a:lnTo>
                  <a:pt x="107745" y="958860"/>
                </a:lnTo>
                <a:lnTo>
                  <a:pt x="83608" y="920937"/>
                </a:lnTo>
                <a:lnTo>
                  <a:pt x="62247" y="881190"/>
                </a:lnTo>
                <a:lnTo>
                  <a:pt x="43797" y="839755"/>
                </a:lnTo>
                <a:lnTo>
                  <a:pt x="28395" y="796767"/>
                </a:lnTo>
                <a:lnTo>
                  <a:pt x="16178" y="752363"/>
                </a:lnTo>
                <a:lnTo>
                  <a:pt x="7282" y="706679"/>
                </a:lnTo>
                <a:lnTo>
                  <a:pt x="1843" y="659851"/>
                </a:lnTo>
                <a:lnTo>
                  <a:pt x="0" y="612014"/>
                </a:lnTo>
                <a:lnTo>
                  <a:pt x="1841" y="564193"/>
                </a:lnTo>
                <a:lnTo>
                  <a:pt x="7276" y="517377"/>
                </a:lnTo>
                <a:lnTo>
                  <a:pt x="16167" y="471703"/>
                </a:lnTo>
                <a:lnTo>
                  <a:pt x="28378" y="427306"/>
                </a:lnTo>
                <a:lnTo>
                  <a:pt x="43774" y="384324"/>
                </a:lnTo>
                <a:lnTo>
                  <a:pt x="62217" y="342891"/>
                </a:lnTo>
                <a:lnTo>
                  <a:pt x="83572" y="303145"/>
                </a:lnTo>
                <a:lnTo>
                  <a:pt x="107703" y="265220"/>
                </a:lnTo>
                <a:lnTo>
                  <a:pt x="134473" y="229255"/>
                </a:lnTo>
                <a:lnTo>
                  <a:pt x="163746" y="195384"/>
                </a:lnTo>
                <a:lnTo>
                  <a:pt x="195387" y="163744"/>
                </a:lnTo>
                <a:lnTo>
                  <a:pt x="229257" y="134471"/>
                </a:lnTo>
                <a:lnTo>
                  <a:pt x="265223" y="107701"/>
                </a:lnTo>
                <a:lnTo>
                  <a:pt x="303147" y="83570"/>
                </a:lnTo>
                <a:lnTo>
                  <a:pt x="342893" y="62216"/>
                </a:lnTo>
                <a:lnTo>
                  <a:pt x="384325" y="43773"/>
                </a:lnTo>
                <a:lnTo>
                  <a:pt x="427307" y="28377"/>
                </a:lnTo>
                <a:lnTo>
                  <a:pt x="471702" y="16166"/>
                </a:lnTo>
                <a:lnTo>
                  <a:pt x="517375" y="7276"/>
                </a:lnTo>
                <a:lnTo>
                  <a:pt x="564189" y="1841"/>
                </a:lnTo>
                <a:lnTo>
                  <a:pt x="612007" y="0"/>
                </a:lnTo>
                <a:lnTo>
                  <a:pt x="659830" y="1840"/>
                </a:lnTo>
                <a:lnTo>
                  <a:pt x="706647" y="7272"/>
                </a:lnTo>
                <a:lnTo>
                  <a:pt x="752323" y="16160"/>
                </a:lnTo>
                <a:lnTo>
                  <a:pt x="796720" y="28366"/>
                </a:lnTo>
                <a:lnTo>
                  <a:pt x="839703" y="43756"/>
                </a:lnTo>
                <a:lnTo>
                  <a:pt x="881135" y="62193"/>
                </a:lnTo>
                <a:lnTo>
                  <a:pt x="920882" y="83542"/>
                </a:lnTo>
                <a:lnTo>
                  <a:pt x="958805" y="107666"/>
                </a:lnTo>
                <a:lnTo>
                  <a:pt x="994770" y="134430"/>
                </a:lnTo>
                <a:lnTo>
                  <a:pt x="1028640" y="163698"/>
                </a:lnTo>
                <a:lnTo>
                  <a:pt x="1060279" y="195334"/>
                </a:lnTo>
                <a:lnTo>
                  <a:pt x="1089551" y="229201"/>
                </a:lnTo>
                <a:lnTo>
                  <a:pt x="1116320" y="265164"/>
                </a:lnTo>
                <a:lnTo>
                  <a:pt x="1140449" y="303088"/>
                </a:lnTo>
                <a:lnTo>
                  <a:pt x="1161803" y="342835"/>
                </a:lnTo>
                <a:lnTo>
                  <a:pt x="1180245" y="384271"/>
                </a:lnTo>
                <a:lnTo>
                  <a:pt x="1195639" y="427258"/>
                </a:lnTo>
                <a:lnTo>
                  <a:pt x="1207850" y="471663"/>
                </a:lnTo>
                <a:lnTo>
                  <a:pt x="1216740" y="517347"/>
                </a:lnTo>
                <a:lnTo>
                  <a:pt x="1222174" y="564176"/>
                </a:lnTo>
                <a:lnTo>
                  <a:pt x="1224015" y="612014"/>
                </a:lnTo>
                <a:lnTo>
                  <a:pt x="1222174" y="659834"/>
                </a:lnTo>
                <a:lnTo>
                  <a:pt x="1216743" y="706649"/>
                </a:lnTo>
                <a:lnTo>
                  <a:pt x="1207858" y="752323"/>
                </a:lnTo>
                <a:lnTo>
                  <a:pt x="1195653" y="796719"/>
                </a:lnTo>
                <a:lnTo>
                  <a:pt x="1180264" y="839702"/>
                </a:lnTo>
                <a:lnTo>
                  <a:pt x="1161828" y="881134"/>
                </a:lnTo>
                <a:lnTo>
                  <a:pt x="1140480" y="920880"/>
                </a:lnTo>
                <a:lnTo>
                  <a:pt x="1116356" y="958804"/>
                </a:lnTo>
                <a:lnTo>
                  <a:pt x="1089591" y="994770"/>
                </a:lnTo>
                <a:lnTo>
                  <a:pt x="1060323" y="1028641"/>
                </a:lnTo>
                <a:lnTo>
                  <a:pt x="1028686" y="1060281"/>
                </a:lnTo>
                <a:lnTo>
                  <a:pt x="994817" y="1089554"/>
                </a:lnTo>
                <a:lnTo>
                  <a:pt x="958852" y="1116323"/>
                </a:lnTo>
                <a:lnTo>
                  <a:pt x="920926" y="1140454"/>
                </a:lnTo>
                <a:lnTo>
                  <a:pt x="881177" y="1161808"/>
                </a:lnTo>
                <a:lnTo>
                  <a:pt x="839740" y="1180252"/>
                </a:lnTo>
                <a:lnTo>
                  <a:pt x="796751" y="1195647"/>
                </a:lnTo>
                <a:lnTo>
                  <a:pt x="752347" y="1207858"/>
                </a:lnTo>
                <a:lnTo>
                  <a:pt x="706664" y="1216749"/>
                </a:lnTo>
                <a:lnTo>
                  <a:pt x="659837" y="1222183"/>
                </a:lnTo>
                <a:lnTo>
                  <a:pt x="612007" y="1224025"/>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txBox="1">
            <a:spLocks noGrp="1"/>
          </p:cNvSpPr>
          <p:nvPr>
            <p:ph type="title"/>
          </p:nvPr>
        </p:nvSpPr>
        <p:spPr>
          <a:xfrm>
            <a:off x="3202533" y="778196"/>
            <a:ext cx="6396503" cy="509541"/>
          </a:xfrm>
          <a:prstGeom prst="rect">
            <a:avLst/>
          </a:prstGeom>
        </p:spPr>
        <p:txBody>
          <a:bodyPr vert="horz" wrap="square" lIns="0" tIns="16933" rIns="0" bIns="0" rtlCol="0">
            <a:spAutoFit/>
          </a:bodyPr>
          <a:lstStyle/>
          <a:p>
            <a:pPr marL="620591">
              <a:spcBef>
                <a:spcPts val="133"/>
              </a:spcBef>
            </a:pPr>
            <a:r>
              <a:rPr spc="160" dirty="0"/>
              <a:t>Key</a:t>
            </a:r>
            <a:r>
              <a:rPr spc="-13" dirty="0"/>
              <a:t> </a:t>
            </a:r>
            <a:r>
              <a:rPr spc="87" dirty="0"/>
              <a:t>Loan</a:t>
            </a:r>
            <a:r>
              <a:rPr spc="-7" dirty="0"/>
              <a:t> </a:t>
            </a:r>
            <a:r>
              <a:rPr spc="60" dirty="0"/>
              <a:t>Features</a:t>
            </a:r>
          </a:p>
        </p:txBody>
      </p:sp>
      <p:sp>
        <p:nvSpPr>
          <p:cNvPr id="21" name="object 21"/>
          <p:cNvSpPr txBox="1"/>
          <p:nvPr/>
        </p:nvSpPr>
        <p:spPr>
          <a:xfrm>
            <a:off x="531858" y="5049930"/>
            <a:ext cx="11271673" cy="1375591"/>
          </a:xfrm>
          <a:prstGeom prst="rect">
            <a:avLst/>
          </a:prstGeom>
        </p:spPr>
        <p:txBody>
          <a:bodyPr vert="horz" wrap="square" lIns="0" tIns="26247" rIns="0" bIns="0" rtlCol="0">
            <a:spAutoFit/>
          </a:bodyPr>
          <a:lstStyle/>
          <a:p>
            <a:pPr marL="0" marR="0" lvl="0" indent="0" algn="ctr" defTabSz="1219170" rtl="0" eaLnBrk="1" fontAlgn="auto" latinLnBrk="0" hangingPunct="1">
              <a:lnSpc>
                <a:spcPct val="100000"/>
              </a:lnSpc>
              <a:spcBef>
                <a:spcPts val="207"/>
              </a:spcBef>
              <a:spcAft>
                <a:spcPts val="0"/>
              </a:spcAft>
              <a:buClrTx/>
              <a:buSzTx/>
              <a:buFontTx/>
              <a:buNone/>
              <a:tabLst/>
              <a:defRPr/>
            </a:pPr>
            <a:r>
              <a:rPr kumimoji="0" sz="1600" b="1" i="0" u="none" strike="noStrike" kern="0" cap="none" spc="0" normalizeH="0" baseline="0" noProof="0" dirty="0">
                <a:ln>
                  <a:noFill/>
                </a:ln>
                <a:solidFill>
                  <a:srgbClr val="006F7D"/>
                </a:solidFill>
                <a:effectLst/>
                <a:uLnTx/>
                <a:uFillTx/>
                <a:latin typeface="Roboto"/>
                <a:ea typeface="+mn-ea"/>
                <a:cs typeface="Roboto"/>
              </a:rPr>
              <a:t>Representative</a:t>
            </a:r>
            <a:r>
              <a:rPr kumimoji="0" sz="1600" b="1" i="0" u="none" strike="noStrike" kern="0" cap="none" spc="247" normalizeH="0" baseline="0" noProof="0" dirty="0">
                <a:ln>
                  <a:noFill/>
                </a:ln>
                <a:solidFill>
                  <a:srgbClr val="006F7D"/>
                </a:solidFill>
                <a:effectLst/>
                <a:uLnTx/>
                <a:uFillTx/>
                <a:latin typeface="Roboto"/>
                <a:ea typeface="+mn-ea"/>
                <a:cs typeface="Roboto"/>
              </a:rPr>
              <a:t> </a:t>
            </a:r>
            <a:r>
              <a:rPr kumimoji="0" sz="1600" b="1" i="0" u="none" strike="noStrike" kern="0" cap="none" spc="67" normalizeH="0" baseline="0" noProof="0" dirty="0">
                <a:ln>
                  <a:noFill/>
                </a:ln>
                <a:solidFill>
                  <a:srgbClr val="006F7D"/>
                </a:solidFill>
                <a:effectLst/>
                <a:uLnTx/>
                <a:uFillTx/>
                <a:latin typeface="Roboto"/>
                <a:ea typeface="+mn-ea"/>
                <a:cs typeface="Roboto"/>
              </a:rPr>
              <a:t>Example</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47" normalizeH="0" baseline="0" noProof="0" dirty="0">
                <a:ln>
                  <a:noFill/>
                </a:ln>
                <a:solidFill>
                  <a:srgbClr val="006F7D"/>
                </a:solidFill>
                <a:effectLst/>
                <a:uLnTx/>
                <a:uFillTx/>
                <a:latin typeface="Roboto"/>
                <a:ea typeface="+mn-ea"/>
                <a:cs typeface="Roboto"/>
              </a:rPr>
              <a:t>(3.26%</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fixed</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interest</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rate,</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0" normalizeH="0" baseline="0" noProof="0" dirty="0">
                <a:ln>
                  <a:noFill/>
                </a:ln>
                <a:solidFill>
                  <a:srgbClr val="006F7D"/>
                </a:solidFill>
                <a:effectLst/>
                <a:uLnTx/>
                <a:uFillTx/>
                <a:latin typeface="Roboto"/>
                <a:ea typeface="+mn-ea"/>
                <a:cs typeface="Roboto"/>
              </a:rPr>
              <a:t>Representative</a:t>
            </a:r>
            <a:r>
              <a:rPr kumimoji="0" sz="1600" b="1" i="0" u="none" strike="noStrike" kern="0" cap="none" spc="247" normalizeH="0" baseline="0" noProof="0" dirty="0">
                <a:ln>
                  <a:noFill/>
                </a:ln>
                <a:solidFill>
                  <a:srgbClr val="006F7D"/>
                </a:solidFill>
                <a:effectLst/>
                <a:uLnTx/>
                <a:uFillTx/>
                <a:latin typeface="Roboto"/>
                <a:ea typeface="+mn-ea"/>
                <a:cs typeface="Roboto"/>
              </a:rPr>
              <a:t> </a:t>
            </a:r>
            <a:r>
              <a:rPr kumimoji="0" sz="1600" b="1" i="0" u="none" strike="noStrike" kern="0" cap="none" spc="-47" normalizeH="0" baseline="0" noProof="0" dirty="0">
                <a:ln>
                  <a:noFill/>
                </a:ln>
                <a:solidFill>
                  <a:srgbClr val="006F7D"/>
                </a:solidFill>
                <a:effectLst/>
                <a:uLnTx/>
                <a:uFillTx/>
                <a:latin typeface="Roboto"/>
                <a:ea typeface="+mn-ea"/>
                <a:cs typeface="Roboto"/>
              </a:rPr>
              <a:t>3.29%</a:t>
            </a:r>
            <a:r>
              <a:rPr kumimoji="0" sz="1600" b="1" i="0" u="none" strike="noStrike" kern="0" cap="none" spc="253" normalizeH="0" baseline="0" noProof="0" dirty="0">
                <a:ln>
                  <a:noFill/>
                </a:ln>
                <a:solidFill>
                  <a:srgbClr val="006F7D"/>
                </a:solidFill>
                <a:effectLst/>
                <a:uLnTx/>
                <a:uFillTx/>
                <a:latin typeface="Roboto"/>
                <a:ea typeface="+mn-ea"/>
                <a:cs typeface="Roboto"/>
              </a:rPr>
              <a:t> </a:t>
            </a:r>
            <a:r>
              <a:rPr kumimoji="0" sz="1600" b="1" i="0" u="none" strike="noStrike" kern="0" cap="none" spc="-27" normalizeH="0" baseline="0" noProof="0" dirty="0">
                <a:ln>
                  <a:noFill/>
                </a:ln>
                <a:solidFill>
                  <a:srgbClr val="006F7D"/>
                </a:solidFill>
                <a:effectLst/>
                <a:uLnTx/>
                <a:uFillTx/>
                <a:latin typeface="Roboto"/>
                <a:ea typeface="+mn-ea"/>
                <a:cs typeface="Roboto"/>
              </a:rPr>
              <a:t>APR)</a:t>
            </a:r>
            <a:endParaRPr kumimoji="0" sz="1600" b="0" i="0" u="none" strike="noStrike" kern="0" cap="none" spc="0" normalizeH="0" baseline="0" noProof="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420"/>
              </a:lnSpc>
              <a:spcBef>
                <a:spcPts val="180"/>
              </a:spcBef>
              <a:spcAft>
                <a:spcPts val="0"/>
              </a:spcAft>
              <a:buClrTx/>
              <a:buSzTx/>
              <a:buFontTx/>
              <a:buNone/>
              <a:tabLst/>
              <a:defRPr/>
            </a:pPr>
            <a:r>
              <a:rPr kumimoji="0" sz="1200" b="0" i="0" u="none" strike="noStrike" kern="0" cap="none" spc="0" normalizeH="0" baseline="0" noProof="0" dirty="0">
                <a:ln>
                  <a:noFill/>
                </a:ln>
                <a:solidFill>
                  <a:srgbClr val="006F7D"/>
                </a:solidFill>
                <a:effectLst/>
                <a:uLnTx/>
                <a:uFillTx/>
                <a:latin typeface="Roboto"/>
                <a:ea typeface="+mn-ea"/>
                <a:cs typeface="Roboto"/>
              </a:rPr>
              <a:t>Borrow</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£15,000</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over</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87" normalizeH="0" baseline="0" noProof="0" dirty="0">
                <a:ln>
                  <a:noFill/>
                </a:ln>
                <a:solidFill>
                  <a:srgbClr val="006F7D"/>
                </a:solidFill>
                <a:effectLst/>
                <a:uLnTx/>
                <a:uFillTx/>
                <a:latin typeface="Roboto"/>
                <a:ea typeface="+mn-ea"/>
                <a:cs typeface="Roboto"/>
              </a:rPr>
              <a:t>10</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years</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33" normalizeH="0" baseline="0" noProof="0" dirty="0">
                <a:ln>
                  <a:noFill/>
                </a:ln>
                <a:solidFill>
                  <a:srgbClr val="006F7D"/>
                </a:solidFill>
                <a:effectLst/>
                <a:uLnTx/>
                <a:uFillTx/>
                <a:latin typeface="Roboto"/>
                <a:ea typeface="+mn-ea"/>
                <a:cs typeface="Roboto"/>
              </a:rPr>
              <a:t>£146.65</a:t>
            </a:r>
            <a:r>
              <a:rPr kumimoji="0" sz="1200" b="0" i="0" u="none" strike="noStrike" kern="0" cap="none" spc="87"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monthly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repayments.</a:t>
            </a:r>
            <a:endParaRPr kumimoji="0" sz="1200" b="0" i="0" u="none" strike="noStrike" kern="0" cap="none" spc="0" normalizeH="0" baseline="0" noProof="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400"/>
              </a:lnSpc>
              <a:spcBef>
                <a:spcPts val="0"/>
              </a:spcBef>
              <a:spcAft>
                <a:spcPts val="0"/>
              </a:spcAft>
              <a:buClrTx/>
              <a:buSzTx/>
              <a:buFontTx/>
              <a:buNone/>
              <a:tabLst/>
              <a:defRPr/>
            </a:pPr>
            <a:r>
              <a:rPr kumimoji="0" sz="1200" b="0" i="0" u="none" strike="noStrike" kern="0" cap="none" spc="0" normalizeH="0" baseline="0" noProof="0" dirty="0">
                <a:ln>
                  <a:noFill/>
                </a:ln>
                <a:solidFill>
                  <a:srgbClr val="006F7D"/>
                </a:solidFill>
                <a:effectLst/>
                <a:uLnTx/>
                <a:uFillTx/>
                <a:latin typeface="Roboto"/>
                <a:ea typeface="+mn-ea"/>
                <a:cs typeface="Roboto"/>
              </a:rPr>
              <a:t>Total</a:t>
            </a:r>
            <a:r>
              <a:rPr kumimoji="0" sz="1200" b="0" i="0" u="none" strike="noStrike" kern="0" cap="none" spc="18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amount</a:t>
            </a:r>
            <a:r>
              <a:rPr kumimoji="0" sz="1200" b="0" i="0" u="none" strike="noStrike" kern="0" cap="none" spc="18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repayable</a:t>
            </a:r>
            <a:r>
              <a:rPr kumimoji="0" sz="1200" b="0" i="0" u="none" strike="noStrike" kern="0" cap="none" spc="18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t>
            </a:r>
            <a:r>
              <a:rPr kumimoji="0" sz="1200" b="0" i="0" u="none" strike="noStrike" kern="0" cap="none" spc="187" normalizeH="0" baseline="0" noProof="0" dirty="0">
                <a:ln>
                  <a:noFill/>
                </a:ln>
                <a:solidFill>
                  <a:srgbClr val="006F7D"/>
                </a:solidFill>
                <a:effectLst/>
                <a:uLnTx/>
                <a:uFillTx/>
                <a:latin typeface="Roboto"/>
                <a:ea typeface="+mn-ea"/>
                <a:cs typeface="Roboto"/>
              </a:rPr>
              <a:t> </a:t>
            </a:r>
            <a:r>
              <a:rPr kumimoji="0" sz="1200" b="0" i="0" u="none" strike="noStrike" kern="0" cap="none" spc="-47" normalizeH="0" baseline="0" noProof="0" dirty="0">
                <a:ln>
                  <a:noFill/>
                </a:ln>
                <a:solidFill>
                  <a:srgbClr val="006F7D"/>
                </a:solidFill>
                <a:effectLst/>
                <a:uLnTx/>
                <a:uFillTx/>
                <a:latin typeface="Roboto"/>
                <a:ea typeface="+mn-ea"/>
                <a:cs typeface="Roboto"/>
              </a:rPr>
              <a:t>£17,617.80.</a:t>
            </a:r>
            <a:r>
              <a:rPr kumimoji="0" sz="1200" b="0"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This</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includes</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£20.00</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fee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for</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registering</a:t>
            </a:r>
            <a:r>
              <a:rPr kumimoji="0" sz="1200" b="1" i="0" u="none" strike="noStrike" kern="0" cap="none" spc="180"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Title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Restriction</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against</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your</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property</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at</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73" normalizeH="0" baseline="0" noProof="0" dirty="0">
                <a:ln>
                  <a:noFill/>
                </a:ln>
                <a:solidFill>
                  <a:srgbClr val="006F7D"/>
                </a:solidFill>
                <a:effectLst/>
                <a:uLnTx/>
                <a:uFillTx/>
                <a:latin typeface="Roboto"/>
                <a:ea typeface="+mn-ea"/>
                <a:cs typeface="Roboto"/>
              </a:rPr>
              <a:t>HM</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Land</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Registry.</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0" normalizeH="0" baseline="0" noProof="0" dirty="0">
                <a:ln>
                  <a:noFill/>
                </a:ln>
                <a:solidFill>
                  <a:srgbClr val="006F7D"/>
                </a:solidFill>
                <a:effectLst/>
                <a:uLnTx/>
                <a:uFillTx/>
                <a:latin typeface="Roboto"/>
                <a:ea typeface="+mn-ea"/>
                <a:cs typeface="Roboto"/>
              </a:rPr>
              <a:t>The</a:t>
            </a:r>
            <a:r>
              <a:rPr kumimoji="0" sz="1200" b="1" i="0" u="none" strike="noStrike" kern="0" cap="none" spc="17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£20.00</a:t>
            </a:r>
            <a:endParaRPr kumimoji="0" sz="1200" b="0" i="0" u="none" strike="noStrike" kern="0" cap="none" spc="0" normalizeH="0" baseline="0" noProof="0">
              <a:ln>
                <a:noFill/>
              </a:ln>
              <a:solidFill>
                <a:sysClr val="windowText" lastClr="000000"/>
              </a:solidFill>
              <a:effectLst/>
              <a:uLnTx/>
              <a:uFillTx/>
              <a:latin typeface="Roboto"/>
              <a:ea typeface="+mn-ea"/>
              <a:cs typeface="Roboto"/>
            </a:endParaRPr>
          </a:p>
          <a:p>
            <a:pPr marL="1121805" marR="1111646" lvl="0" indent="0" algn="ctr" defTabSz="1219170" rtl="0" eaLnBrk="1" fontAlgn="auto" latinLnBrk="0" hangingPunct="1">
              <a:lnSpc>
                <a:spcPts val="1400"/>
              </a:lnSpc>
              <a:spcBef>
                <a:spcPts val="60"/>
              </a:spcBef>
              <a:spcAft>
                <a:spcPts val="0"/>
              </a:spcAft>
              <a:buClrTx/>
              <a:buSzTx/>
              <a:buFontTx/>
              <a:buNone/>
              <a:tabLst/>
              <a:defRPr/>
            </a:pPr>
            <a:r>
              <a:rPr kumimoji="0" sz="1200" b="0" i="0" u="none" strike="noStrike" kern="0" cap="none" spc="13" normalizeH="0" baseline="0" noProof="0" dirty="0">
                <a:ln>
                  <a:noFill/>
                </a:ln>
                <a:solidFill>
                  <a:srgbClr val="006F7D"/>
                </a:solidFill>
                <a:effectLst/>
                <a:uLnTx/>
                <a:uFillTx/>
                <a:latin typeface="Roboto"/>
                <a:ea typeface="+mn-ea"/>
                <a:cs typeface="Roboto"/>
              </a:rPr>
              <a:t>is</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only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repayable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if</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loan</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is</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agreed</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by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Lendology</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and</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you</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decide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to</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proceed</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73" normalizeH="0" baseline="0" noProof="0" dirty="0">
                <a:ln>
                  <a:noFill/>
                </a:ln>
                <a:solidFill>
                  <a:srgbClr val="006F7D"/>
                </a:solidFill>
                <a:effectLst/>
                <a:uLnTx/>
                <a:uFillTx/>
                <a:latin typeface="Roboto"/>
                <a:ea typeface="+mn-ea"/>
                <a:cs typeface="Roboto"/>
              </a:rPr>
              <a:t>with</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a</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loan.</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We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do</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not</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charge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interest</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on</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the</a:t>
            </a:r>
            <a:r>
              <a:rPr kumimoji="0" sz="1200" b="0" i="0" u="none" strike="noStrike" kern="0" cap="none" spc="9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fee. </a:t>
            </a:r>
            <a:r>
              <a:rPr kumimoji="0" sz="1200" b="0" i="0" u="none" strike="noStrike" kern="0" cap="none" spc="93" normalizeH="0" baseline="0" noProof="0" dirty="0">
                <a:ln>
                  <a:noFill/>
                </a:ln>
                <a:solidFill>
                  <a:srgbClr val="006F7D"/>
                </a:solidFill>
                <a:effectLst/>
                <a:uLnTx/>
                <a:uFillTx/>
                <a:latin typeface="Roboto"/>
                <a:ea typeface="+mn-ea"/>
                <a:cs typeface="Roboto"/>
              </a:rPr>
              <a:t>A</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Title</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Restriction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means</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that</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you</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may</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not</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be</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able</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to</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sell</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your</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home</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without</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our</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permission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unless</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the</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loan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is</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27" normalizeH="0" baseline="0" noProof="0" dirty="0">
                <a:ln>
                  <a:noFill/>
                </a:ln>
                <a:solidFill>
                  <a:srgbClr val="006F7D"/>
                </a:solidFill>
                <a:effectLst/>
                <a:uLnTx/>
                <a:uFillTx/>
                <a:latin typeface="Roboto"/>
                <a:ea typeface="+mn-ea"/>
                <a:cs typeface="Roboto"/>
              </a:rPr>
              <a:t>repaid</a:t>
            </a:r>
            <a:r>
              <a:rPr kumimoji="0" sz="1200" b="0" i="0" u="none" strike="noStrike" kern="0" cap="none" spc="80" normalizeH="0" baseline="0" noProof="0" dirty="0">
                <a:ln>
                  <a:noFill/>
                </a:ln>
                <a:solidFill>
                  <a:srgbClr val="006F7D"/>
                </a:solidFill>
                <a:effectLst/>
                <a:uLnTx/>
                <a:uFillTx/>
                <a:latin typeface="Roboto"/>
                <a:ea typeface="+mn-ea"/>
                <a:cs typeface="Roboto"/>
              </a:rPr>
              <a:t> </a:t>
            </a:r>
            <a:r>
              <a:rPr kumimoji="0" sz="1200" b="0" i="0" u="none" strike="noStrike" kern="0" cap="none" spc="93" normalizeH="0" baseline="0" noProof="0" dirty="0">
                <a:ln>
                  <a:noFill/>
                </a:ln>
                <a:solidFill>
                  <a:srgbClr val="006F7D"/>
                </a:solidFill>
                <a:effectLst/>
                <a:uLnTx/>
                <a:uFillTx/>
                <a:latin typeface="Roboto"/>
                <a:ea typeface="+mn-ea"/>
                <a:cs typeface="Roboto"/>
              </a:rPr>
              <a:t>in</a:t>
            </a:r>
            <a:r>
              <a:rPr kumimoji="0" sz="1200" b="0" i="0" u="none" strike="noStrike" kern="0" cap="none" spc="73"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full.</a:t>
            </a:r>
            <a:endParaRPr kumimoji="0" sz="1200" b="0" i="0" u="none" strike="noStrike" kern="0" cap="none" spc="0" normalizeH="0" baseline="0" noProof="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340"/>
              </a:lnSpc>
              <a:spcBef>
                <a:spcPts val="0"/>
              </a:spcBef>
              <a:spcAft>
                <a:spcPts val="0"/>
              </a:spcAft>
              <a:buClrTx/>
              <a:buSzTx/>
              <a:buFontTx/>
              <a:buNone/>
              <a:tabLst/>
              <a:defRPr/>
            </a:pPr>
            <a:r>
              <a:rPr kumimoji="0" sz="1200" b="1" i="0" u="none" strike="noStrike" kern="0" cap="none" spc="13" normalizeH="0" baseline="0" noProof="0" dirty="0">
                <a:ln>
                  <a:noFill/>
                </a:ln>
                <a:solidFill>
                  <a:srgbClr val="006F7D"/>
                </a:solidFill>
                <a:effectLst/>
                <a:uLnTx/>
                <a:uFillTx/>
                <a:latin typeface="Roboto"/>
                <a:ea typeface="+mn-ea"/>
                <a:cs typeface="Roboto"/>
              </a:rPr>
              <a:t>Missing</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payments</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could</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affect</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your</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credit</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rating</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and</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ability</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to</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obtain</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credit</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73" normalizeH="0" baseline="0" noProof="0" dirty="0">
                <a:ln>
                  <a:noFill/>
                </a:ln>
                <a:solidFill>
                  <a:srgbClr val="006F7D"/>
                </a:solidFill>
                <a:effectLst/>
                <a:uLnTx/>
                <a:uFillTx/>
                <a:latin typeface="Roboto"/>
                <a:ea typeface="+mn-ea"/>
                <a:cs typeface="Roboto"/>
              </a:rPr>
              <a:t>in</a:t>
            </a:r>
            <a:r>
              <a:rPr kumimoji="0" sz="1200" b="1" i="0" u="none" strike="noStrike" kern="0" cap="none" spc="113"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the</a:t>
            </a:r>
            <a:r>
              <a:rPr kumimoji="0" sz="1200" b="1" i="0" u="none" strike="noStrike" kern="0" cap="none" spc="120" normalizeH="0" baseline="0" noProof="0" dirty="0">
                <a:ln>
                  <a:noFill/>
                </a:ln>
                <a:solidFill>
                  <a:srgbClr val="006F7D"/>
                </a:solidFill>
                <a:effectLst/>
                <a:uLnTx/>
                <a:uFillTx/>
                <a:latin typeface="Roboto"/>
                <a:ea typeface="+mn-ea"/>
                <a:cs typeface="Roboto"/>
              </a:rPr>
              <a:t> </a:t>
            </a:r>
            <a:r>
              <a:rPr kumimoji="0" sz="1200" b="1" i="0" u="none" strike="noStrike" kern="0" cap="none" spc="-13" normalizeH="0" baseline="0" noProof="0" dirty="0">
                <a:ln>
                  <a:noFill/>
                </a:ln>
                <a:solidFill>
                  <a:srgbClr val="006F7D"/>
                </a:solidFill>
                <a:effectLst/>
                <a:uLnTx/>
                <a:uFillTx/>
                <a:latin typeface="Roboto"/>
                <a:ea typeface="+mn-ea"/>
                <a:cs typeface="Roboto"/>
              </a:rPr>
              <a:t>future.</a:t>
            </a:r>
            <a:endParaRPr kumimoji="0" sz="1200" b="0" i="0" u="none" strike="noStrike" kern="0" cap="none" spc="0" normalizeH="0" baseline="0" noProof="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420"/>
              </a:lnSpc>
              <a:spcBef>
                <a:spcPts val="0"/>
              </a:spcBef>
              <a:spcAft>
                <a:spcPts val="0"/>
              </a:spcAft>
              <a:buClrTx/>
              <a:buSzTx/>
              <a:buFontTx/>
              <a:buNone/>
              <a:tabLst/>
              <a:defRPr/>
            </a:pPr>
            <a:r>
              <a:rPr kumimoji="0" sz="1200" b="0" i="0" u="none" strike="noStrike" kern="0" cap="none" spc="0" normalizeH="0" baseline="0" noProof="0" dirty="0">
                <a:ln>
                  <a:noFill/>
                </a:ln>
                <a:solidFill>
                  <a:srgbClr val="006F7D"/>
                </a:solidFill>
                <a:effectLst/>
                <a:uLnTx/>
                <a:uFillTx/>
                <a:latin typeface="Roboto"/>
                <a:ea typeface="+mn-ea"/>
                <a:cs typeface="Roboto"/>
              </a:rPr>
              <a:t>This</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is</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financial</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promotion</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approved</a:t>
            </a:r>
            <a:r>
              <a:rPr kumimoji="0" sz="1200" b="0" i="0" u="none" strike="noStrike" kern="0" cap="none" spc="227" normalizeH="0" baseline="0" noProof="0" dirty="0">
                <a:ln>
                  <a:noFill/>
                </a:ln>
                <a:solidFill>
                  <a:srgbClr val="006F7D"/>
                </a:solidFill>
                <a:effectLst/>
                <a:uLnTx/>
                <a:uFillTx/>
                <a:latin typeface="Roboto"/>
                <a:ea typeface="+mn-ea"/>
                <a:cs typeface="Roboto"/>
              </a:rPr>
              <a:t> </a:t>
            </a:r>
            <a:r>
              <a:rPr kumimoji="0" sz="1200" b="0" i="0" u="none" strike="noStrike" kern="0" cap="none" spc="67" normalizeH="0" baseline="0" noProof="0" dirty="0">
                <a:ln>
                  <a:noFill/>
                </a:ln>
                <a:solidFill>
                  <a:srgbClr val="006F7D"/>
                </a:solidFill>
                <a:effectLst/>
                <a:uLnTx/>
                <a:uFillTx/>
                <a:latin typeface="Roboto"/>
                <a:ea typeface="+mn-ea"/>
                <a:cs typeface="Roboto"/>
              </a:rPr>
              <a:t>by</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Lendology</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CIC.</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Loans</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are</a:t>
            </a:r>
            <a:r>
              <a:rPr kumimoji="0" sz="1200" b="0" i="0" u="none" strike="noStrike" kern="0" cap="none" spc="227"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subject</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to</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eligibility</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0" normalizeH="0" baseline="0" noProof="0" dirty="0">
                <a:ln>
                  <a:noFill/>
                </a:ln>
                <a:solidFill>
                  <a:srgbClr val="006F7D"/>
                </a:solidFill>
                <a:effectLst/>
                <a:uLnTx/>
                <a:uFillTx/>
                <a:latin typeface="Roboto"/>
                <a:ea typeface="+mn-ea"/>
                <a:cs typeface="Roboto"/>
              </a:rPr>
              <a:t>and</a:t>
            </a:r>
            <a:r>
              <a:rPr kumimoji="0" sz="1200" b="0" i="0" u="none" strike="noStrike" kern="0" cap="none" spc="220" normalizeH="0" baseline="0" noProof="0" dirty="0">
                <a:ln>
                  <a:noFill/>
                </a:ln>
                <a:solidFill>
                  <a:srgbClr val="006F7D"/>
                </a:solidFill>
                <a:effectLst/>
                <a:uLnTx/>
                <a:uFillTx/>
                <a:latin typeface="Roboto"/>
                <a:ea typeface="+mn-ea"/>
                <a:cs typeface="Roboto"/>
              </a:rPr>
              <a:t> </a:t>
            </a:r>
            <a:r>
              <a:rPr kumimoji="0" sz="1200" b="0" i="0" u="none" strike="noStrike" kern="0" cap="none" spc="-13" normalizeH="0" baseline="0" noProof="0" dirty="0">
                <a:ln>
                  <a:noFill/>
                </a:ln>
                <a:solidFill>
                  <a:srgbClr val="006F7D"/>
                </a:solidFill>
                <a:effectLst/>
                <a:uLnTx/>
                <a:uFillTx/>
                <a:latin typeface="Roboto"/>
                <a:ea typeface="+mn-ea"/>
                <a:cs typeface="Roboto"/>
              </a:rPr>
              <a:t>status.</a:t>
            </a:r>
            <a:endParaRPr kumimoji="0" sz="1200"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0" name="object 10"/>
          <p:cNvSpPr txBox="1"/>
          <p:nvPr/>
        </p:nvSpPr>
        <p:spPr>
          <a:xfrm>
            <a:off x="1846291" y="3325339"/>
            <a:ext cx="1519767" cy="882250"/>
          </a:xfrm>
          <a:prstGeom prst="rect">
            <a:avLst/>
          </a:prstGeom>
        </p:spPr>
        <p:txBody>
          <a:bodyPr vert="horz" wrap="square" lIns="0" tIns="8467" rIns="0" bIns="0" rtlCol="0">
            <a:spAutoFit/>
          </a:bodyPr>
          <a:lstStyle/>
          <a:p>
            <a:pPr marL="16086" marR="6773" lvl="0" indent="57572" algn="ctr" defTabSz="1219170" rtl="0" eaLnBrk="1" fontAlgn="auto" latinLnBrk="0" hangingPunct="1">
              <a:lnSpc>
                <a:spcPct val="103000"/>
              </a:lnSpc>
              <a:spcBef>
                <a:spcPts val="67"/>
              </a:spcBef>
              <a:spcAft>
                <a:spcPts val="0"/>
              </a:spcAft>
              <a:buClrTx/>
              <a:buSzTx/>
              <a:buFontTx/>
              <a:buNone/>
              <a:tabLst/>
              <a:defRPr/>
            </a:pPr>
            <a:r>
              <a:rPr kumimoji="0" sz="1867" b="1" i="0" u="none" strike="noStrike" kern="0" cap="none" spc="80" normalizeH="0" baseline="0" noProof="0" dirty="0">
                <a:ln>
                  <a:noFill/>
                </a:ln>
                <a:solidFill>
                  <a:srgbClr val="FFFFFF"/>
                </a:solidFill>
                <a:effectLst/>
                <a:uLnTx/>
                <a:uFillTx/>
                <a:latin typeface="Roboto"/>
                <a:ea typeface="+mn-ea"/>
                <a:cs typeface="Roboto"/>
              </a:rPr>
              <a:t>Lump</a:t>
            </a:r>
            <a:r>
              <a:rPr kumimoji="0" sz="1867" b="1" i="0" u="none" strike="noStrike" kern="0" cap="none" spc="7" normalizeH="0" baseline="0" noProof="0" dirty="0">
                <a:ln>
                  <a:noFill/>
                </a:ln>
                <a:solidFill>
                  <a:srgbClr val="FFFFFF"/>
                </a:solidFill>
                <a:effectLst/>
                <a:uLnTx/>
                <a:uFillTx/>
                <a:latin typeface="Roboto"/>
                <a:ea typeface="+mn-ea"/>
                <a:cs typeface="Roboto"/>
              </a:rPr>
              <a:t> </a:t>
            </a:r>
            <a:r>
              <a:rPr kumimoji="0" sz="1867" b="1" i="0" u="none" strike="noStrike" kern="0" cap="none" spc="-33" normalizeH="0" baseline="0" noProof="0" dirty="0">
                <a:ln>
                  <a:noFill/>
                </a:ln>
                <a:solidFill>
                  <a:srgbClr val="FFFFFF"/>
                </a:solidFill>
                <a:effectLst/>
                <a:uLnTx/>
                <a:uFillTx/>
                <a:latin typeface="Roboto"/>
                <a:ea typeface="+mn-ea"/>
                <a:cs typeface="Roboto"/>
              </a:rPr>
              <a:t>sum </a:t>
            </a:r>
            <a:r>
              <a:rPr kumimoji="0" sz="1867" b="1" i="0" u="none" strike="noStrike" kern="0" cap="none" spc="0" normalizeH="0" baseline="0" noProof="0" dirty="0">
                <a:ln>
                  <a:noFill/>
                </a:ln>
                <a:solidFill>
                  <a:srgbClr val="FFFFFF"/>
                </a:solidFill>
                <a:effectLst/>
                <a:uLnTx/>
                <a:uFillTx/>
                <a:latin typeface="Roboto"/>
                <a:ea typeface="+mn-ea"/>
                <a:cs typeface="Roboto"/>
              </a:rPr>
              <a:t>reductions</a:t>
            </a:r>
            <a:r>
              <a:rPr kumimoji="0" sz="1867" b="1" i="0" u="none" strike="noStrike" kern="0" cap="none" spc="420" normalizeH="0" baseline="0" noProof="0" dirty="0">
                <a:ln>
                  <a:noFill/>
                </a:ln>
                <a:solidFill>
                  <a:srgbClr val="FFFFFF"/>
                </a:solidFill>
                <a:effectLst/>
                <a:uLnTx/>
                <a:uFillTx/>
                <a:latin typeface="Roboto"/>
                <a:ea typeface="+mn-ea"/>
                <a:cs typeface="Roboto"/>
              </a:rPr>
              <a:t> </a:t>
            </a:r>
            <a:r>
              <a:rPr kumimoji="0" sz="1867" b="1" i="0" u="none" strike="noStrike" kern="0" cap="none" spc="-33" normalizeH="0" baseline="0" noProof="0" dirty="0">
                <a:ln>
                  <a:noFill/>
                </a:ln>
                <a:solidFill>
                  <a:srgbClr val="FFFFFF"/>
                </a:solidFill>
                <a:effectLst/>
                <a:uLnTx/>
                <a:uFillTx/>
                <a:latin typeface="Roboto"/>
                <a:ea typeface="+mn-ea"/>
                <a:cs typeface="Roboto"/>
              </a:rPr>
              <a:t>at </a:t>
            </a:r>
            <a:r>
              <a:rPr kumimoji="0" sz="1867" b="1" i="0" u="none" strike="noStrike" kern="0" cap="none" spc="100" normalizeH="0" baseline="0" noProof="0" dirty="0">
                <a:ln>
                  <a:noFill/>
                </a:ln>
                <a:solidFill>
                  <a:srgbClr val="FFFFFF"/>
                </a:solidFill>
                <a:effectLst/>
                <a:uLnTx/>
                <a:uFillTx/>
                <a:latin typeface="Roboto"/>
                <a:ea typeface="+mn-ea"/>
                <a:cs typeface="Roboto"/>
              </a:rPr>
              <a:t>any</a:t>
            </a:r>
            <a:r>
              <a:rPr kumimoji="0" sz="1867" b="1" i="0" u="none" strike="noStrike" kern="0" cap="none" spc="-13" normalizeH="0" baseline="0" noProof="0" dirty="0">
                <a:ln>
                  <a:noFill/>
                </a:ln>
                <a:solidFill>
                  <a:srgbClr val="FFFFFF"/>
                </a:solidFill>
                <a:effectLst/>
                <a:uLnTx/>
                <a:uFillTx/>
                <a:latin typeface="Roboto"/>
                <a:ea typeface="+mn-ea"/>
                <a:cs typeface="Roboto"/>
              </a:rPr>
              <a:t> </a:t>
            </a:r>
            <a:r>
              <a:rPr kumimoji="0" sz="1867" b="1" i="0" u="none" strike="noStrike" kern="0" cap="none" spc="-27" normalizeH="0" baseline="0" noProof="0" dirty="0">
                <a:ln>
                  <a:noFill/>
                </a:ln>
                <a:solidFill>
                  <a:srgbClr val="FFFFFF"/>
                </a:solidFill>
                <a:effectLst/>
                <a:uLnTx/>
                <a:uFillTx/>
                <a:latin typeface="Roboto"/>
                <a:ea typeface="+mn-ea"/>
                <a:cs typeface="Roboto"/>
              </a:rPr>
              <a:t>time</a:t>
            </a:r>
            <a:endParaRPr kumimoji="0" sz="1867"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1" name="object 11"/>
          <p:cNvSpPr txBox="1"/>
          <p:nvPr/>
        </p:nvSpPr>
        <p:spPr>
          <a:xfrm>
            <a:off x="6736703" y="2213555"/>
            <a:ext cx="1520613" cy="835271"/>
          </a:xfrm>
          <a:prstGeom prst="rect">
            <a:avLst/>
          </a:prstGeom>
        </p:spPr>
        <p:txBody>
          <a:bodyPr vert="horz" wrap="square" lIns="0" tIns="39793" rIns="0" bIns="0" rtlCol="0">
            <a:spAutoFit/>
          </a:bodyPr>
          <a:lstStyle/>
          <a:p>
            <a:pPr marL="16933" marR="166789" lvl="0" indent="0" algn="l" defTabSz="1219170" rtl="0" eaLnBrk="1" fontAlgn="auto" latinLnBrk="0" hangingPunct="1">
              <a:lnSpc>
                <a:spcPts val="2107"/>
              </a:lnSpc>
              <a:spcBef>
                <a:spcPts val="313"/>
              </a:spcBef>
              <a:spcAft>
                <a:spcPts val="0"/>
              </a:spcAft>
              <a:buClrTx/>
              <a:buSzTx/>
              <a:buFontTx/>
              <a:buNone/>
              <a:tabLst/>
              <a:defRPr/>
            </a:pPr>
            <a:r>
              <a:rPr kumimoji="0" sz="1867" b="1" i="0" u="none" strike="noStrike" kern="0" cap="none" spc="-13" normalizeH="0" baseline="0" noProof="0" dirty="0">
                <a:ln>
                  <a:noFill/>
                </a:ln>
                <a:solidFill>
                  <a:srgbClr val="FFFFFF"/>
                </a:solidFill>
                <a:effectLst/>
                <a:uLnTx/>
                <a:uFillTx/>
                <a:latin typeface="Roboto"/>
                <a:ea typeface="+mn-ea"/>
                <a:cs typeface="Roboto"/>
              </a:rPr>
              <a:t>Borr</a:t>
            </a:r>
            <a:r>
              <a:rPr kumimoji="0" lang="en-US" sz="1867" b="1" i="0" u="none" strike="noStrike" kern="0" cap="none" spc="-13" normalizeH="0" baseline="0" noProof="0" dirty="0">
                <a:ln>
                  <a:noFill/>
                </a:ln>
                <a:solidFill>
                  <a:srgbClr val="FFFFFF"/>
                </a:solidFill>
                <a:effectLst/>
                <a:uLnTx/>
                <a:uFillTx/>
                <a:latin typeface="Roboto"/>
                <a:ea typeface="+mn-ea"/>
                <a:cs typeface="Roboto"/>
              </a:rPr>
              <a:t>o</a:t>
            </a:r>
            <a:r>
              <a:rPr kumimoji="0" sz="1867" b="1" i="0" u="none" strike="noStrike" kern="0" cap="none" spc="-13" normalizeH="0" baseline="0" noProof="0" dirty="0">
                <a:ln>
                  <a:noFill/>
                </a:ln>
                <a:solidFill>
                  <a:srgbClr val="FFFFFF"/>
                </a:solidFill>
                <a:effectLst/>
                <a:uLnTx/>
                <a:uFillTx/>
                <a:latin typeface="Roboto"/>
                <a:ea typeface="+mn-ea"/>
                <a:cs typeface="Roboto"/>
              </a:rPr>
              <a:t>w</a:t>
            </a:r>
            <a:r>
              <a:rPr kumimoji="0" sz="1867" b="1" i="0" u="none" strike="noStrike" kern="0" cap="none" spc="667" normalizeH="0" baseline="0" noProof="0" dirty="0">
                <a:ln>
                  <a:noFill/>
                </a:ln>
                <a:solidFill>
                  <a:srgbClr val="FFFFFF"/>
                </a:solidFill>
                <a:effectLst/>
                <a:uLnTx/>
                <a:uFillTx/>
                <a:latin typeface="Roboto"/>
                <a:ea typeface="+mn-ea"/>
                <a:cs typeface="Roboto"/>
              </a:rPr>
              <a:t> </a:t>
            </a:r>
            <a:r>
              <a:rPr kumimoji="0" sz="1867" b="1" i="0" u="none" strike="noStrike" kern="0" cap="none" spc="0" normalizeH="0" baseline="0" noProof="0" dirty="0">
                <a:ln>
                  <a:noFill/>
                </a:ln>
                <a:solidFill>
                  <a:srgbClr val="FFFFFF"/>
                </a:solidFill>
                <a:effectLst/>
                <a:uLnTx/>
                <a:uFillTx/>
                <a:latin typeface="Roboto"/>
                <a:ea typeface="+mn-ea"/>
                <a:cs typeface="Roboto"/>
              </a:rPr>
              <a:t>from</a:t>
            </a:r>
            <a:r>
              <a:rPr kumimoji="0" sz="1867" b="1" i="0" u="none" strike="noStrike" kern="0" cap="none" spc="187" normalizeH="0" baseline="0" noProof="0" dirty="0">
                <a:ln>
                  <a:noFill/>
                </a:ln>
                <a:solidFill>
                  <a:srgbClr val="FFFFFF"/>
                </a:solidFill>
                <a:effectLst/>
                <a:uLnTx/>
                <a:uFillTx/>
                <a:latin typeface="Roboto"/>
                <a:ea typeface="+mn-ea"/>
                <a:cs typeface="Roboto"/>
              </a:rPr>
              <a:t> </a:t>
            </a:r>
            <a:r>
              <a:rPr kumimoji="0" sz="1867" b="1" i="0" u="none" strike="noStrike" kern="0" cap="none" spc="-27" normalizeH="0" baseline="0" noProof="0" dirty="0">
                <a:ln>
                  <a:noFill/>
                </a:ln>
                <a:solidFill>
                  <a:srgbClr val="FFFFFF"/>
                </a:solidFill>
                <a:effectLst/>
                <a:uLnTx/>
                <a:uFillTx/>
                <a:latin typeface="Roboto"/>
                <a:ea typeface="+mn-ea"/>
                <a:cs typeface="Roboto"/>
              </a:rPr>
              <a:t>£5,000</a:t>
            </a:r>
            <a:endParaRPr kumimoji="0" sz="1867" b="0" i="0" u="none" strike="noStrike" kern="0" cap="none" spc="0" normalizeH="0" baseline="0" noProof="0" dirty="0">
              <a:ln>
                <a:noFill/>
              </a:ln>
              <a:solidFill>
                <a:sysClr val="windowText" lastClr="000000"/>
              </a:solidFill>
              <a:effectLst/>
              <a:uLnTx/>
              <a:uFillTx/>
              <a:latin typeface="Roboto"/>
              <a:ea typeface="+mn-ea"/>
              <a:cs typeface="Roboto"/>
            </a:endParaRPr>
          </a:p>
          <a:p>
            <a:pPr marL="16933" marR="0" lvl="0" indent="0" algn="l" defTabSz="1219170" rtl="0" eaLnBrk="1" fontAlgn="auto" latinLnBrk="0" hangingPunct="1">
              <a:lnSpc>
                <a:spcPts val="2047"/>
              </a:lnSpc>
              <a:spcBef>
                <a:spcPts val="0"/>
              </a:spcBef>
              <a:spcAft>
                <a:spcPts val="0"/>
              </a:spcAft>
              <a:buClrTx/>
              <a:buSzTx/>
              <a:buFontTx/>
              <a:buNone/>
              <a:tabLst/>
              <a:defRPr/>
            </a:pPr>
            <a:r>
              <a:rPr kumimoji="0" sz="1867" b="1" i="0" u="none" strike="noStrike" kern="0" cap="none" spc="80" normalizeH="0" baseline="0" noProof="0" dirty="0">
                <a:ln>
                  <a:noFill/>
                </a:ln>
                <a:solidFill>
                  <a:srgbClr val="FFFFFF"/>
                </a:solidFill>
                <a:effectLst/>
                <a:uLnTx/>
                <a:uFillTx/>
                <a:latin typeface="Roboto"/>
                <a:ea typeface="+mn-ea"/>
                <a:cs typeface="Roboto"/>
              </a:rPr>
              <a:t>up</a:t>
            </a:r>
            <a:r>
              <a:rPr kumimoji="0" sz="1867" b="1" i="0" u="none" strike="noStrike" kern="0" cap="none" spc="7" normalizeH="0" baseline="0" noProof="0" dirty="0">
                <a:ln>
                  <a:noFill/>
                </a:ln>
                <a:solidFill>
                  <a:srgbClr val="FFFFFF"/>
                </a:solidFill>
                <a:effectLst/>
                <a:uLnTx/>
                <a:uFillTx/>
                <a:latin typeface="Roboto"/>
                <a:ea typeface="+mn-ea"/>
                <a:cs typeface="Roboto"/>
              </a:rPr>
              <a:t> </a:t>
            </a:r>
            <a:r>
              <a:rPr kumimoji="0" sz="1867" b="1" i="0" u="none" strike="noStrike" kern="0" cap="none" spc="0" normalizeH="0" baseline="0" noProof="0" dirty="0">
                <a:ln>
                  <a:noFill/>
                </a:ln>
                <a:solidFill>
                  <a:srgbClr val="FFFFFF"/>
                </a:solidFill>
                <a:effectLst/>
                <a:uLnTx/>
                <a:uFillTx/>
                <a:latin typeface="Roboto"/>
                <a:ea typeface="+mn-ea"/>
                <a:cs typeface="Roboto"/>
              </a:rPr>
              <a:t>to</a:t>
            </a:r>
            <a:r>
              <a:rPr kumimoji="0" sz="1867" b="1" i="0" u="none" strike="noStrike" kern="0" cap="none" spc="13" normalizeH="0" baseline="0" noProof="0" dirty="0">
                <a:ln>
                  <a:noFill/>
                </a:ln>
                <a:solidFill>
                  <a:srgbClr val="FFFFFF"/>
                </a:solidFill>
                <a:effectLst/>
                <a:uLnTx/>
                <a:uFillTx/>
                <a:latin typeface="Roboto"/>
                <a:ea typeface="+mn-ea"/>
                <a:cs typeface="Roboto"/>
              </a:rPr>
              <a:t> </a:t>
            </a:r>
            <a:r>
              <a:rPr kumimoji="0" sz="1867" b="1" i="0" u="none" strike="noStrike" kern="0" cap="none" spc="-13" normalizeH="0" baseline="0" noProof="0" dirty="0">
                <a:ln>
                  <a:noFill/>
                </a:ln>
                <a:solidFill>
                  <a:srgbClr val="FFFFFF"/>
                </a:solidFill>
                <a:effectLst/>
                <a:uLnTx/>
                <a:uFillTx/>
                <a:latin typeface="Roboto"/>
                <a:ea typeface="+mn-ea"/>
                <a:cs typeface="Roboto"/>
              </a:rPr>
              <a:t>£25,000</a:t>
            </a:r>
            <a:endParaRPr kumimoji="0" sz="1867"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2" name="object 12"/>
          <p:cNvSpPr txBox="1"/>
          <p:nvPr/>
        </p:nvSpPr>
        <p:spPr>
          <a:xfrm>
            <a:off x="5482888" y="3405282"/>
            <a:ext cx="980440" cy="304421"/>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867" b="1" i="0" u="none" strike="noStrike" kern="0" cap="none" spc="0" normalizeH="0" baseline="0" noProof="0" dirty="0">
                <a:ln>
                  <a:noFill/>
                </a:ln>
                <a:solidFill>
                  <a:srgbClr val="FFFFFF"/>
                </a:solidFill>
                <a:effectLst/>
                <a:uLnTx/>
                <a:uFillTx/>
                <a:latin typeface="Roboto"/>
                <a:ea typeface="+mn-ea"/>
                <a:cs typeface="Roboto"/>
              </a:rPr>
              <a:t>No</a:t>
            </a:r>
            <a:r>
              <a:rPr kumimoji="0" sz="1867" b="1" i="0" u="none" strike="noStrike" kern="0" cap="none" spc="87" normalizeH="0" baseline="0" noProof="0" dirty="0">
                <a:ln>
                  <a:noFill/>
                </a:ln>
                <a:solidFill>
                  <a:srgbClr val="FFFFFF"/>
                </a:solidFill>
                <a:effectLst/>
                <a:uLnTx/>
                <a:uFillTx/>
                <a:latin typeface="Roboto"/>
                <a:ea typeface="+mn-ea"/>
                <a:cs typeface="Roboto"/>
              </a:rPr>
              <a:t> </a:t>
            </a:r>
            <a:r>
              <a:rPr kumimoji="0" sz="1867" b="1" i="0" u="none" strike="noStrike" kern="0" cap="none" spc="-13" normalizeH="0" baseline="0" noProof="0" dirty="0">
                <a:ln>
                  <a:noFill/>
                </a:ln>
                <a:solidFill>
                  <a:srgbClr val="FFFFFF"/>
                </a:solidFill>
                <a:effectLst/>
                <a:uLnTx/>
                <a:uFillTx/>
                <a:latin typeface="Roboto"/>
                <a:ea typeface="+mn-ea"/>
                <a:cs typeface="Roboto"/>
              </a:rPr>
              <a:t>early</a:t>
            </a:r>
            <a:endParaRPr kumimoji="0" sz="1867"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3" name="object 13"/>
          <p:cNvSpPr txBox="1"/>
          <p:nvPr/>
        </p:nvSpPr>
        <p:spPr>
          <a:xfrm>
            <a:off x="5343189" y="3760882"/>
            <a:ext cx="1259840" cy="304421"/>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867" b="1" i="0" u="none" strike="noStrike" kern="0" cap="none" spc="-13" normalizeH="0" baseline="0" noProof="0" dirty="0">
                <a:ln>
                  <a:noFill/>
                </a:ln>
                <a:solidFill>
                  <a:srgbClr val="FFFFFF"/>
                </a:solidFill>
                <a:effectLst/>
                <a:uLnTx/>
                <a:uFillTx/>
                <a:latin typeface="Roboto"/>
                <a:ea typeface="+mn-ea"/>
                <a:cs typeface="Roboto"/>
              </a:rPr>
              <a:t>repayment</a:t>
            </a:r>
            <a:endParaRPr kumimoji="0" sz="1867"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4" name="object 14"/>
          <p:cNvSpPr txBox="1"/>
          <p:nvPr/>
        </p:nvSpPr>
        <p:spPr>
          <a:xfrm>
            <a:off x="5499540" y="3955649"/>
            <a:ext cx="922867" cy="304421"/>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867" b="1" i="0" u="none" strike="noStrike" kern="0" cap="none" spc="-13" normalizeH="0" baseline="0" noProof="0" dirty="0">
                <a:ln>
                  <a:noFill/>
                </a:ln>
                <a:solidFill>
                  <a:srgbClr val="FFFFFF"/>
                </a:solidFill>
                <a:effectLst/>
                <a:uLnTx/>
                <a:uFillTx/>
                <a:latin typeface="Roboto"/>
                <a:ea typeface="+mn-ea"/>
                <a:cs typeface="Roboto"/>
              </a:rPr>
              <a:t>charges</a:t>
            </a:r>
            <a:endParaRPr kumimoji="0" sz="1867"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5" name="object 15"/>
          <p:cNvSpPr txBox="1"/>
          <p:nvPr/>
        </p:nvSpPr>
        <p:spPr>
          <a:xfrm>
            <a:off x="10166105" y="1799929"/>
            <a:ext cx="1187873" cy="849656"/>
          </a:xfrm>
          <a:prstGeom prst="rect">
            <a:avLst/>
          </a:prstGeom>
        </p:spPr>
        <p:txBody>
          <a:bodyPr vert="horz" wrap="square" lIns="0" tIns="30480" rIns="0" bIns="0" rtlCol="0">
            <a:spAutoFit/>
          </a:bodyPr>
          <a:lstStyle/>
          <a:p>
            <a:pPr marL="16933" marR="6773" lvl="0" indent="57572" algn="ctr" defTabSz="1219170" rtl="0" eaLnBrk="1" fontAlgn="auto" latinLnBrk="0" hangingPunct="1">
              <a:lnSpc>
                <a:spcPct val="95200"/>
              </a:lnSpc>
              <a:spcBef>
                <a:spcPts val="240"/>
              </a:spcBef>
              <a:spcAft>
                <a:spcPts val="0"/>
              </a:spcAft>
              <a:buClrTx/>
              <a:buSzTx/>
              <a:buFontTx/>
              <a:buNone/>
              <a:tabLst/>
              <a:defRPr/>
            </a:pPr>
            <a:r>
              <a:rPr kumimoji="0" sz="1867" b="1" i="0" u="none" strike="noStrike" kern="0" cap="none" spc="-140" normalizeH="0" baseline="0" noProof="0" dirty="0">
                <a:ln>
                  <a:noFill/>
                </a:ln>
                <a:solidFill>
                  <a:srgbClr val="FFFFFF"/>
                </a:solidFill>
                <a:effectLst/>
                <a:uLnTx/>
                <a:uFillTx/>
                <a:latin typeface="Roboto"/>
                <a:ea typeface="+mn-ea"/>
                <a:cs typeface="Roboto"/>
              </a:rPr>
              <a:t>10</a:t>
            </a:r>
            <a:r>
              <a:rPr kumimoji="0" sz="1867" b="1" i="0" u="none" strike="noStrike" kern="0" cap="none" spc="0" normalizeH="0" baseline="0" noProof="0" dirty="0">
                <a:ln>
                  <a:noFill/>
                </a:ln>
                <a:solidFill>
                  <a:srgbClr val="FFFFFF"/>
                </a:solidFill>
                <a:effectLst/>
                <a:uLnTx/>
                <a:uFillTx/>
                <a:latin typeface="Roboto"/>
                <a:ea typeface="+mn-ea"/>
                <a:cs typeface="Roboto"/>
              </a:rPr>
              <a:t> </a:t>
            </a:r>
            <a:r>
              <a:rPr kumimoji="0" sz="1867" b="1" i="0" u="none" strike="noStrike" kern="0" cap="none" spc="-27" normalizeH="0" baseline="0" noProof="0" dirty="0">
                <a:ln>
                  <a:noFill/>
                </a:ln>
                <a:solidFill>
                  <a:srgbClr val="FFFFFF"/>
                </a:solidFill>
                <a:effectLst/>
                <a:uLnTx/>
                <a:uFillTx/>
                <a:latin typeface="Roboto"/>
                <a:ea typeface="+mn-ea"/>
                <a:cs typeface="Roboto"/>
              </a:rPr>
              <a:t>year </a:t>
            </a:r>
            <a:r>
              <a:rPr kumimoji="0" sz="1867" b="1" i="0" u="none" strike="noStrike" kern="0" cap="none" spc="80" normalizeH="0" baseline="0" noProof="0" dirty="0">
                <a:ln>
                  <a:noFill/>
                </a:ln>
                <a:solidFill>
                  <a:srgbClr val="FFFFFF"/>
                </a:solidFill>
                <a:effectLst/>
                <a:uLnTx/>
                <a:uFillTx/>
                <a:latin typeface="Roboto"/>
                <a:ea typeface="+mn-ea"/>
                <a:cs typeface="Roboto"/>
              </a:rPr>
              <a:t>maximum </a:t>
            </a:r>
            <a:r>
              <a:rPr kumimoji="0" sz="1867" b="1" i="0" u="none" strike="noStrike" kern="0" cap="none" spc="-27" normalizeH="0" baseline="0" noProof="0" dirty="0">
                <a:ln>
                  <a:noFill/>
                </a:ln>
                <a:solidFill>
                  <a:srgbClr val="FFFFFF"/>
                </a:solidFill>
                <a:effectLst/>
                <a:uLnTx/>
                <a:uFillTx/>
                <a:latin typeface="Roboto"/>
                <a:ea typeface="+mn-ea"/>
                <a:cs typeface="Roboto"/>
              </a:rPr>
              <a:t>term</a:t>
            </a:r>
            <a:endParaRPr kumimoji="0" sz="1867"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6" name="object 16"/>
          <p:cNvSpPr txBox="1"/>
          <p:nvPr/>
        </p:nvSpPr>
        <p:spPr>
          <a:xfrm>
            <a:off x="8723881" y="2870013"/>
            <a:ext cx="1404620" cy="705492"/>
          </a:xfrm>
          <a:prstGeom prst="rect">
            <a:avLst/>
          </a:prstGeom>
        </p:spPr>
        <p:txBody>
          <a:bodyPr vert="horz" wrap="square" lIns="0" tIns="16933" rIns="0" bIns="0" rtlCol="0">
            <a:spAutoFit/>
          </a:bodyPr>
          <a:lstStyle/>
          <a:p>
            <a:pPr marL="266693" marR="6773" lvl="0" indent="-250607" algn="l" defTabSz="1219170" rtl="0" eaLnBrk="1" fontAlgn="auto" latinLnBrk="0" hangingPunct="1">
              <a:lnSpc>
                <a:spcPct val="125000"/>
              </a:lnSpc>
              <a:spcBef>
                <a:spcPts val="133"/>
              </a:spcBef>
              <a:spcAft>
                <a:spcPts val="0"/>
              </a:spcAft>
              <a:buClrTx/>
              <a:buSzTx/>
              <a:buFontTx/>
              <a:buNone/>
              <a:tabLst/>
              <a:defRPr/>
            </a:pPr>
            <a:r>
              <a:rPr kumimoji="0" sz="1867" b="1" i="0" u="none" strike="noStrike" kern="0" cap="none" spc="73" normalizeH="0" baseline="0" noProof="0" dirty="0">
                <a:ln>
                  <a:noFill/>
                </a:ln>
                <a:solidFill>
                  <a:srgbClr val="FFFFFF"/>
                </a:solidFill>
                <a:effectLst/>
                <a:uLnTx/>
                <a:uFillTx/>
                <a:latin typeface="Roboto"/>
                <a:ea typeface="+mn-ea"/>
                <a:cs typeface="Roboto"/>
              </a:rPr>
              <a:t>Individually </a:t>
            </a:r>
            <a:r>
              <a:rPr kumimoji="0" sz="1867" b="1" i="0" u="none" strike="noStrike" kern="0" cap="none" spc="-13" normalizeH="0" baseline="0" noProof="0" dirty="0">
                <a:ln>
                  <a:noFill/>
                </a:ln>
                <a:solidFill>
                  <a:srgbClr val="FFFFFF"/>
                </a:solidFill>
                <a:effectLst/>
                <a:uLnTx/>
                <a:uFillTx/>
                <a:latin typeface="Roboto"/>
                <a:ea typeface="+mn-ea"/>
                <a:cs typeface="Roboto"/>
              </a:rPr>
              <a:t>tailored</a:t>
            </a:r>
            <a:endParaRPr kumimoji="0" sz="1867"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7" name="object 17"/>
          <p:cNvSpPr txBox="1"/>
          <p:nvPr/>
        </p:nvSpPr>
        <p:spPr>
          <a:xfrm>
            <a:off x="8504805" y="3563534"/>
            <a:ext cx="1842347" cy="304421"/>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867" b="1" i="0" u="none" strike="noStrike" kern="0" cap="none" spc="0" normalizeH="0" baseline="0" noProof="0" dirty="0">
                <a:ln>
                  <a:noFill/>
                </a:ln>
                <a:solidFill>
                  <a:srgbClr val="FFFFFF"/>
                </a:solidFill>
                <a:effectLst/>
                <a:uLnTx/>
                <a:uFillTx/>
                <a:latin typeface="Roboto"/>
                <a:ea typeface="+mn-ea"/>
                <a:cs typeface="Roboto"/>
              </a:rPr>
              <a:t>assessment</a:t>
            </a:r>
            <a:r>
              <a:rPr kumimoji="0" sz="1867" b="1" i="0" u="none" strike="noStrike" kern="0" cap="none" spc="140" normalizeH="0" baseline="0" noProof="0" dirty="0">
                <a:ln>
                  <a:noFill/>
                </a:ln>
                <a:solidFill>
                  <a:srgbClr val="FFFFFF"/>
                </a:solidFill>
                <a:effectLst/>
                <a:uLnTx/>
                <a:uFillTx/>
                <a:latin typeface="Roboto"/>
                <a:ea typeface="+mn-ea"/>
                <a:cs typeface="Roboto"/>
              </a:rPr>
              <a:t> </a:t>
            </a:r>
            <a:r>
              <a:rPr kumimoji="0" sz="1867" b="1" i="0" u="none" strike="noStrike" kern="0" cap="none" spc="-33" normalizeH="0" baseline="0" noProof="0" dirty="0">
                <a:ln>
                  <a:noFill/>
                </a:ln>
                <a:solidFill>
                  <a:srgbClr val="FFFFFF"/>
                </a:solidFill>
                <a:effectLst/>
                <a:uLnTx/>
                <a:uFillTx/>
                <a:latin typeface="Roboto"/>
                <a:ea typeface="+mn-ea"/>
                <a:cs typeface="Roboto"/>
              </a:rPr>
              <a:t>and</a:t>
            </a:r>
            <a:endParaRPr kumimoji="0" sz="1867"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8" name="object 18"/>
          <p:cNvSpPr txBox="1"/>
          <p:nvPr/>
        </p:nvSpPr>
        <p:spPr>
          <a:xfrm>
            <a:off x="8680190" y="3762605"/>
            <a:ext cx="1458807" cy="304421"/>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867" b="1" i="0" u="none" strike="noStrike" kern="0" cap="none" spc="0" normalizeH="0" baseline="0" noProof="0" dirty="0">
                <a:ln>
                  <a:noFill/>
                </a:ln>
                <a:solidFill>
                  <a:srgbClr val="FFFFFF"/>
                </a:solidFill>
                <a:effectLst/>
                <a:uLnTx/>
                <a:uFillTx/>
                <a:latin typeface="Roboto"/>
                <a:ea typeface="+mn-ea"/>
                <a:cs typeface="Roboto"/>
              </a:rPr>
              <a:t>loan</a:t>
            </a:r>
            <a:r>
              <a:rPr kumimoji="0" sz="1867" b="1" i="0" u="none" strike="noStrike" kern="0" cap="none" spc="193" normalizeH="0" baseline="0" noProof="0" dirty="0">
                <a:ln>
                  <a:noFill/>
                </a:ln>
                <a:solidFill>
                  <a:srgbClr val="FFFFFF"/>
                </a:solidFill>
                <a:effectLst/>
                <a:uLnTx/>
                <a:uFillTx/>
                <a:latin typeface="Roboto"/>
                <a:ea typeface="+mn-ea"/>
                <a:cs typeface="Roboto"/>
              </a:rPr>
              <a:t> </a:t>
            </a:r>
            <a:r>
              <a:rPr kumimoji="0" sz="1867" b="1" i="0" u="none" strike="noStrike" kern="0" cap="none" spc="-13" normalizeH="0" baseline="0" noProof="0" dirty="0">
                <a:ln>
                  <a:noFill/>
                </a:ln>
                <a:solidFill>
                  <a:srgbClr val="FFFFFF"/>
                </a:solidFill>
                <a:effectLst/>
                <a:uLnTx/>
                <a:uFillTx/>
                <a:latin typeface="Roboto"/>
                <a:ea typeface="+mn-ea"/>
                <a:cs typeface="Roboto"/>
              </a:rPr>
              <a:t>product</a:t>
            </a:r>
            <a:endParaRPr kumimoji="0" sz="1867"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9" name="object 19"/>
          <p:cNvSpPr txBox="1"/>
          <p:nvPr/>
        </p:nvSpPr>
        <p:spPr>
          <a:xfrm>
            <a:off x="765829" y="1934281"/>
            <a:ext cx="1503680" cy="1053278"/>
          </a:xfrm>
          <a:prstGeom prst="rect">
            <a:avLst/>
          </a:prstGeom>
        </p:spPr>
        <p:txBody>
          <a:bodyPr vert="horz" wrap="square" lIns="0" tIns="37252" rIns="0" bIns="0" rtlCol="0">
            <a:spAutoFit/>
          </a:bodyPr>
          <a:lstStyle/>
          <a:p>
            <a:pPr marL="132077" marR="115144" lvl="0" indent="0" algn="ctr" defTabSz="1219170" rtl="0" eaLnBrk="1" fontAlgn="auto" latinLnBrk="0" hangingPunct="1">
              <a:lnSpc>
                <a:spcPts val="2133"/>
              </a:lnSpc>
              <a:spcBef>
                <a:spcPts val="292"/>
              </a:spcBef>
              <a:spcAft>
                <a:spcPts val="0"/>
              </a:spcAft>
              <a:buClrTx/>
              <a:buSzTx/>
              <a:buFontTx/>
              <a:buNone/>
              <a:tabLst/>
              <a:defRPr/>
            </a:pPr>
            <a:r>
              <a:rPr kumimoji="0" sz="1867" b="1" i="0" u="none" strike="noStrike" kern="0" cap="none" spc="-53" normalizeH="0" baseline="0" noProof="0" dirty="0">
                <a:ln>
                  <a:noFill/>
                </a:ln>
                <a:solidFill>
                  <a:srgbClr val="FFFFFF"/>
                </a:solidFill>
                <a:effectLst/>
                <a:uLnTx/>
                <a:uFillTx/>
                <a:latin typeface="Roboto"/>
                <a:ea typeface="+mn-ea"/>
                <a:cs typeface="Roboto"/>
              </a:rPr>
              <a:t>3.26%</a:t>
            </a:r>
            <a:r>
              <a:rPr kumimoji="0" sz="1867" b="1" i="0" u="none" strike="noStrike" kern="0" cap="none" spc="-67" normalizeH="0" baseline="0" noProof="0" dirty="0">
                <a:ln>
                  <a:noFill/>
                </a:ln>
                <a:solidFill>
                  <a:srgbClr val="FFFFFF"/>
                </a:solidFill>
                <a:effectLst/>
                <a:uLnTx/>
                <a:uFillTx/>
                <a:latin typeface="Roboto"/>
                <a:ea typeface="+mn-ea"/>
                <a:cs typeface="Roboto"/>
              </a:rPr>
              <a:t> </a:t>
            </a:r>
            <a:r>
              <a:rPr kumimoji="0" sz="1867" b="1" i="0" u="none" strike="noStrike" kern="0" cap="none" spc="-13" normalizeH="0" baseline="0" noProof="0" dirty="0">
                <a:ln>
                  <a:noFill/>
                </a:ln>
                <a:solidFill>
                  <a:srgbClr val="FFFFFF"/>
                </a:solidFill>
                <a:effectLst/>
                <a:uLnTx/>
                <a:uFillTx/>
                <a:latin typeface="Roboto"/>
                <a:ea typeface="+mn-ea"/>
                <a:cs typeface="Roboto"/>
              </a:rPr>
              <a:t>fixed interest</a:t>
            </a:r>
            <a:endParaRPr kumimoji="0" sz="1867" b="0" i="0" u="none" strike="noStrike" kern="0" cap="none" spc="0" normalizeH="0" baseline="0" noProof="0" dirty="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ts val="1820"/>
              </a:lnSpc>
              <a:spcBef>
                <a:spcPts val="0"/>
              </a:spcBef>
              <a:spcAft>
                <a:spcPts val="0"/>
              </a:spcAft>
              <a:buClrTx/>
              <a:buSzTx/>
              <a:buFontTx/>
              <a:buNone/>
              <a:tabLst/>
              <a:defRPr/>
            </a:pPr>
            <a:r>
              <a:rPr kumimoji="0" sz="1600" b="0" i="0" u="none" strike="noStrike" kern="0" cap="none" spc="-13" normalizeH="0" baseline="0" noProof="0" dirty="0">
                <a:ln>
                  <a:noFill/>
                </a:ln>
                <a:solidFill>
                  <a:srgbClr val="FFFFFF"/>
                </a:solidFill>
                <a:effectLst/>
                <a:uLnTx/>
                <a:uFillTx/>
                <a:latin typeface="Roboto"/>
                <a:ea typeface="+mn-ea"/>
                <a:cs typeface="Roboto"/>
              </a:rPr>
              <a:t>(representative</a:t>
            </a:r>
            <a:endParaRPr kumimoji="0" sz="1600" b="0" i="0" u="none" strike="noStrike" kern="0" cap="none" spc="0" normalizeH="0" baseline="0" noProof="0" dirty="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sz="1600" b="0" i="0" u="none" strike="noStrike" kern="0" cap="none" spc="-13" normalizeH="0" baseline="0" noProof="0" dirty="0">
                <a:ln>
                  <a:noFill/>
                </a:ln>
                <a:solidFill>
                  <a:srgbClr val="FFFFFF"/>
                </a:solidFill>
                <a:effectLst/>
                <a:uLnTx/>
                <a:uFillTx/>
                <a:latin typeface="Roboto"/>
                <a:ea typeface="+mn-ea"/>
                <a:cs typeface="Roboto"/>
              </a:rPr>
              <a:t>3.29%</a:t>
            </a:r>
            <a:r>
              <a:rPr kumimoji="0" sz="1600" b="0" i="0" u="none" strike="noStrike" kern="0" cap="none" spc="-67" normalizeH="0" baseline="0" noProof="0" dirty="0">
                <a:ln>
                  <a:noFill/>
                </a:ln>
                <a:solidFill>
                  <a:srgbClr val="FFFFFF"/>
                </a:solidFill>
                <a:effectLst/>
                <a:uLnTx/>
                <a:uFillTx/>
                <a:latin typeface="Roboto"/>
                <a:ea typeface="+mn-ea"/>
                <a:cs typeface="Roboto"/>
              </a:rPr>
              <a:t> </a:t>
            </a:r>
            <a:r>
              <a:rPr kumimoji="0" sz="1600" b="0" i="0" u="none" strike="noStrike" kern="0" cap="none" spc="-27" normalizeH="0" baseline="0" noProof="0" dirty="0">
                <a:ln>
                  <a:noFill/>
                </a:ln>
                <a:solidFill>
                  <a:srgbClr val="FFFFFF"/>
                </a:solidFill>
                <a:effectLst/>
                <a:uLnTx/>
                <a:uFillTx/>
                <a:latin typeface="Roboto"/>
                <a:ea typeface="+mn-ea"/>
                <a:cs typeface="Roboto"/>
              </a:rPr>
              <a:t>APR)</a:t>
            </a:r>
            <a:endParaRPr kumimoji="0" sz="1600"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20" name="object 20"/>
          <p:cNvSpPr txBox="1"/>
          <p:nvPr/>
        </p:nvSpPr>
        <p:spPr>
          <a:xfrm>
            <a:off x="3454267" y="2184233"/>
            <a:ext cx="1682327" cy="907150"/>
          </a:xfrm>
          <a:prstGeom prst="rect">
            <a:avLst/>
          </a:prstGeom>
        </p:spPr>
        <p:txBody>
          <a:bodyPr vert="horz" wrap="square" lIns="0" tIns="75353" rIns="0" bIns="0" rtlCol="0">
            <a:spAutoFit/>
          </a:bodyPr>
          <a:lstStyle/>
          <a:p>
            <a:pPr marL="847" marR="0" lvl="0" indent="0" algn="ctr" defTabSz="1219170" rtl="0" eaLnBrk="1" fontAlgn="auto" latinLnBrk="0" hangingPunct="1">
              <a:lnSpc>
                <a:spcPct val="100000"/>
              </a:lnSpc>
              <a:spcBef>
                <a:spcPts val="593"/>
              </a:spcBef>
              <a:spcAft>
                <a:spcPts val="0"/>
              </a:spcAft>
              <a:buClrTx/>
              <a:buSzTx/>
              <a:buFontTx/>
              <a:buNone/>
              <a:tabLst/>
              <a:defRPr/>
            </a:pPr>
            <a:r>
              <a:rPr kumimoji="0" sz="1867" b="1" i="0" u="none" strike="noStrike" kern="0" cap="none" spc="0" normalizeH="0" baseline="0" noProof="0" dirty="0">
                <a:ln>
                  <a:noFill/>
                </a:ln>
                <a:solidFill>
                  <a:srgbClr val="FFFFFF"/>
                </a:solidFill>
                <a:effectLst/>
                <a:uLnTx/>
                <a:uFillTx/>
                <a:latin typeface="Roboto"/>
                <a:ea typeface="+mn-ea"/>
                <a:cs typeface="Roboto"/>
              </a:rPr>
              <a:t>No</a:t>
            </a:r>
            <a:r>
              <a:rPr kumimoji="0" sz="1867" b="1" i="0" u="none" strike="noStrike" kern="0" cap="none" spc="20" normalizeH="0" baseline="0" noProof="0" dirty="0">
                <a:ln>
                  <a:noFill/>
                </a:ln>
                <a:solidFill>
                  <a:srgbClr val="FFFFFF"/>
                </a:solidFill>
                <a:effectLst/>
                <a:uLnTx/>
                <a:uFillTx/>
                <a:latin typeface="Roboto"/>
                <a:ea typeface="+mn-ea"/>
                <a:cs typeface="Roboto"/>
              </a:rPr>
              <a:t> </a:t>
            </a:r>
            <a:r>
              <a:rPr kumimoji="0" sz="1867" b="1" i="0" u="none" strike="noStrike" kern="0" cap="none" spc="0" normalizeH="0" baseline="0" noProof="0" dirty="0">
                <a:ln>
                  <a:noFill/>
                </a:ln>
                <a:solidFill>
                  <a:srgbClr val="FFFFFF"/>
                </a:solidFill>
                <a:effectLst/>
                <a:uLnTx/>
                <a:uFillTx/>
                <a:latin typeface="Roboto"/>
                <a:ea typeface="+mn-ea"/>
                <a:cs typeface="Roboto"/>
              </a:rPr>
              <a:t>set</a:t>
            </a:r>
            <a:r>
              <a:rPr kumimoji="0" sz="1867" b="1" i="0" u="none" strike="noStrike" kern="0" cap="none" spc="27" normalizeH="0" baseline="0" noProof="0" dirty="0">
                <a:ln>
                  <a:noFill/>
                </a:ln>
                <a:solidFill>
                  <a:srgbClr val="FFFFFF"/>
                </a:solidFill>
                <a:effectLst/>
                <a:uLnTx/>
                <a:uFillTx/>
                <a:latin typeface="Roboto"/>
                <a:ea typeface="+mn-ea"/>
                <a:cs typeface="Roboto"/>
              </a:rPr>
              <a:t> </a:t>
            </a:r>
            <a:r>
              <a:rPr kumimoji="0" sz="1867" b="1" i="0" u="none" strike="noStrike" kern="0" cap="none" spc="80" normalizeH="0" baseline="0" noProof="0" dirty="0">
                <a:ln>
                  <a:noFill/>
                </a:ln>
                <a:solidFill>
                  <a:srgbClr val="FFFFFF"/>
                </a:solidFill>
                <a:effectLst/>
                <a:uLnTx/>
                <a:uFillTx/>
                <a:latin typeface="Roboto"/>
                <a:ea typeface="+mn-ea"/>
                <a:cs typeface="Roboto"/>
              </a:rPr>
              <a:t>up</a:t>
            </a:r>
            <a:r>
              <a:rPr kumimoji="0" sz="1867" b="1" i="0" u="none" strike="noStrike" kern="0" cap="none" spc="27" normalizeH="0" baseline="0" noProof="0" dirty="0">
                <a:ln>
                  <a:noFill/>
                </a:ln>
                <a:solidFill>
                  <a:srgbClr val="FFFFFF"/>
                </a:solidFill>
                <a:effectLst/>
                <a:uLnTx/>
                <a:uFillTx/>
                <a:latin typeface="Roboto"/>
                <a:ea typeface="+mn-ea"/>
                <a:cs typeface="Roboto"/>
              </a:rPr>
              <a:t> </a:t>
            </a:r>
            <a:r>
              <a:rPr kumimoji="0" sz="1867" b="1" i="0" u="none" strike="noStrike" kern="0" cap="none" spc="-27" normalizeH="0" baseline="0" noProof="0" dirty="0">
                <a:ln>
                  <a:noFill/>
                </a:ln>
                <a:solidFill>
                  <a:srgbClr val="FFFFFF"/>
                </a:solidFill>
                <a:effectLst/>
                <a:uLnTx/>
                <a:uFillTx/>
                <a:latin typeface="Roboto"/>
                <a:ea typeface="+mn-ea"/>
                <a:cs typeface="Roboto"/>
              </a:rPr>
              <a:t>fees</a:t>
            </a:r>
            <a:endParaRPr kumimoji="0" sz="1867" b="0" i="0" u="none" strike="noStrike" kern="0" cap="none" spc="0" normalizeH="0" baseline="0" noProof="0">
              <a:ln>
                <a:noFill/>
              </a:ln>
              <a:solidFill>
                <a:sysClr val="windowText" lastClr="000000"/>
              </a:solidFill>
              <a:effectLst/>
              <a:uLnTx/>
              <a:uFillTx/>
              <a:latin typeface="Roboto"/>
              <a:ea typeface="+mn-ea"/>
              <a:cs typeface="Roboto"/>
            </a:endParaRPr>
          </a:p>
          <a:p>
            <a:pPr marL="1693" marR="0" lvl="0" indent="0" algn="ctr" defTabSz="1219170" rtl="0" eaLnBrk="1" fontAlgn="auto" latinLnBrk="0" hangingPunct="1">
              <a:lnSpc>
                <a:spcPct val="100000"/>
              </a:lnSpc>
              <a:spcBef>
                <a:spcPts val="393"/>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Roboto"/>
                <a:ea typeface="+mn-ea"/>
                <a:cs typeface="Roboto"/>
              </a:rPr>
              <a:t>(except</a:t>
            </a:r>
            <a:r>
              <a:rPr kumimoji="0" sz="1600" b="0" i="0" u="none" strike="noStrike" kern="0" cap="none" spc="260" normalizeH="0" baseline="0" noProof="0" dirty="0">
                <a:ln>
                  <a:noFill/>
                </a:ln>
                <a:solidFill>
                  <a:srgbClr val="FFFFFF"/>
                </a:solidFill>
                <a:effectLst/>
                <a:uLnTx/>
                <a:uFillTx/>
                <a:latin typeface="Roboto"/>
                <a:ea typeface="+mn-ea"/>
                <a:cs typeface="Roboto"/>
              </a:rPr>
              <a:t> </a:t>
            </a:r>
            <a:r>
              <a:rPr kumimoji="0" sz="1600" b="0" i="0" u="none" strike="noStrike" kern="0" cap="none" spc="40" normalizeH="0" baseline="0" noProof="0" dirty="0">
                <a:ln>
                  <a:noFill/>
                </a:ln>
                <a:solidFill>
                  <a:srgbClr val="FFFFFF"/>
                </a:solidFill>
                <a:effectLst/>
                <a:uLnTx/>
                <a:uFillTx/>
                <a:latin typeface="Roboto"/>
                <a:ea typeface="+mn-ea"/>
                <a:cs typeface="Roboto"/>
              </a:rPr>
              <a:t>Land</a:t>
            </a:r>
            <a:endParaRPr kumimoji="0" sz="1600" b="0" i="0" u="none" strike="noStrike" kern="0" cap="none" spc="0" normalizeH="0" baseline="0" noProof="0">
              <a:ln>
                <a:noFill/>
              </a:ln>
              <a:solidFill>
                <a:sysClr val="windowText" lastClr="000000"/>
              </a:solidFill>
              <a:effectLst/>
              <a:uLnTx/>
              <a:uFillTx/>
              <a:latin typeface="Roboto"/>
              <a:ea typeface="+mn-ea"/>
              <a:cs typeface="Roboto"/>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sz="1600" b="0" i="0" u="none" strike="noStrike" kern="0" cap="none" spc="67" normalizeH="0" baseline="0" noProof="0" dirty="0">
                <a:ln>
                  <a:noFill/>
                </a:ln>
                <a:solidFill>
                  <a:srgbClr val="FFFFFF"/>
                </a:solidFill>
                <a:effectLst/>
                <a:uLnTx/>
                <a:uFillTx/>
                <a:latin typeface="Roboto"/>
                <a:ea typeface="+mn-ea"/>
                <a:cs typeface="Roboto"/>
              </a:rPr>
              <a:t>Registry</a:t>
            </a:r>
            <a:r>
              <a:rPr kumimoji="0" sz="1600" b="0" i="0" u="none" strike="noStrike" kern="0" cap="none" spc="33" normalizeH="0" baseline="0" noProof="0" dirty="0">
                <a:ln>
                  <a:noFill/>
                </a:ln>
                <a:solidFill>
                  <a:srgbClr val="FFFFFF"/>
                </a:solidFill>
                <a:effectLst/>
                <a:uLnTx/>
                <a:uFillTx/>
                <a:latin typeface="Roboto"/>
                <a:ea typeface="+mn-ea"/>
                <a:cs typeface="Roboto"/>
              </a:rPr>
              <a:t> </a:t>
            </a:r>
            <a:r>
              <a:rPr kumimoji="0" sz="1600" b="0" i="0" u="none" strike="noStrike" kern="0" cap="none" spc="0" normalizeH="0" baseline="0" noProof="0" dirty="0">
                <a:ln>
                  <a:noFill/>
                </a:ln>
                <a:solidFill>
                  <a:srgbClr val="FFFFFF"/>
                </a:solidFill>
                <a:effectLst/>
                <a:uLnTx/>
                <a:uFillTx/>
                <a:latin typeface="Roboto"/>
                <a:ea typeface="+mn-ea"/>
                <a:cs typeface="Roboto"/>
              </a:rPr>
              <a:t>fee,</a:t>
            </a:r>
            <a:r>
              <a:rPr kumimoji="0" sz="1600" b="0" i="0" u="none" strike="noStrike" kern="0" cap="none" spc="33" normalizeH="0" baseline="0" noProof="0" dirty="0">
                <a:ln>
                  <a:noFill/>
                </a:ln>
                <a:solidFill>
                  <a:srgbClr val="FFFFFF"/>
                </a:solidFill>
                <a:effectLst/>
                <a:uLnTx/>
                <a:uFillTx/>
                <a:latin typeface="Roboto"/>
                <a:ea typeface="+mn-ea"/>
                <a:cs typeface="Roboto"/>
              </a:rPr>
              <a:t> </a:t>
            </a:r>
            <a:r>
              <a:rPr kumimoji="0" sz="1600" b="0" i="0" u="none" strike="noStrike" kern="0" cap="none" spc="-27" normalizeH="0" baseline="0" noProof="0" dirty="0">
                <a:ln>
                  <a:noFill/>
                </a:ln>
                <a:solidFill>
                  <a:srgbClr val="FFFFFF"/>
                </a:solidFill>
                <a:effectLst/>
                <a:uLnTx/>
                <a:uFillTx/>
                <a:latin typeface="Roboto"/>
                <a:ea typeface="+mn-ea"/>
                <a:cs typeface="Roboto"/>
              </a:rPr>
              <a:t>£20)</a:t>
            </a:r>
            <a:endParaRPr kumimoji="0" sz="1600" b="0" i="0" u="none" strike="noStrike" kern="0" cap="none" spc="0" normalizeH="0" baseline="0" noProof="0">
              <a:ln>
                <a:noFill/>
              </a:ln>
              <a:solidFill>
                <a:sysClr val="windowText" lastClr="000000"/>
              </a:solidFill>
              <a:effectLst/>
              <a:uLnTx/>
              <a:uFillTx/>
              <a:latin typeface="Roboto"/>
              <a:ea typeface="+mn-ea"/>
              <a:cs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45679" y="1712171"/>
            <a:ext cx="1893147" cy="1893147"/>
          </a:xfrm>
          <a:custGeom>
            <a:avLst/>
            <a:gdLst/>
            <a:ahLst/>
            <a:cxnLst/>
            <a:rect l="l" t="t" r="r" b="b"/>
            <a:pathLst>
              <a:path w="1419860" h="1419860">
                <a:moveTo>
                  <a:pt x="709927" y="1419730"/>
                </a:moveTo>
                <a:lnTo>
                  <a:pt x="661363" y="1418093"/>
                </a:lnTo>
                <a:lnTo>
                  <a:pt x="613649" y="1413251"/>
                </a:lnTo>
                <a:lnTo>
                  <a:pt x="566923" y="1405311"/>
                </a:lnTo>
                <a:lnTo>
                  <a:pt x="521285" y="1394378"/>
                </a:lnTo>
                <a:lnTo>
                  <a:pt x="476842" y="1380557"/>
                </a:lnTo>
                <a:lnTo>
                  <a:pt x="433698" y="1363954"/>
                </a:lnTo>
                <a:lnTo>
                  <a:pt x="391959" y="1344675"/>
                </a:lnTo>
                <a:lnTo>
                  <a:pt x="351732" y="1322825"/>
                </a:lnTo>
                <a:lnTo>
                  <a:pt x="313121" y="1298510"/>
                </a:lnTo>
                <a:lnTo>
                  <a:pt x="276232" y="1271836"/>
                </a:lnTo>
                <a:lnTo>
                  <a:pt x="241172" y="1242908"/>
                </a:lnTo>
                <a:lnTo>
                  <a:pt x="208046" y="1211832"/>
                </a:lnTo>
                <a:lnTo>
                  <a:pt x="176960" y="1178713"/>
                </a:lnTo>
                <a:lnTo>
                  <a:pt x="148021" y="1143657"/>
                </a:lnTo>
                <a:lnTo>
                  <a:pt x="121333" y="1106770"/>
                </a:lnTo>
                <a:lnTo>
                  <a:pt x="97004" y="1068157"/>
                </a:lnTo>
                <a:lnTo>
                  <a:pt x="75138" y="1027925"/>
                </a:lnTo>
                <a:lnTo>
                  <a:pt x="55843" y="986177"/>
                </a:lnTo>
                <a:lnTo>
                  <a:pt x="39224" y="943021"/>
                </a:lnTo>
                <a:lnTo>
                  <a:pt x="25388" y="898561"/>
                </a:lnTo>
                <a:lnTo>
                  <a:pt x="14441" y="852904"/>
                </a:lnTo>
                <a:lnTo>
                  <a:pt x="6490" y="806155"/>
                </a:lnTo>
                <a:lnTo>
                  <a:pt x="1640" y="758419"/>
                </a:lnTo>
                <a:lnTo>
                  <a:pt x="0" y="709803"/>
                </a:lnTo>
                <a:lnTo>
                  <a:pt x="1637" y="661216"/>
                </a:lnTo>
                <a:lnTo>
                  <a:pt x="6481" y="613506"/>
                </a:lnTo>
                <a:lnTo>
                  <a:pt x="14424" y="566779"/>
                </a:lnTo>
                <a:lnTo>
                  <a:pt x="25361" y="521141"/>
                </a:lnTo>
                <a:lnTo>
                  <a:pt x="39186" y="476697"/>
                </a:lnTo>
                <a:lnTo>
                  <a:pt x="55794" y="433554"/>
                </a:lnTo>
                <a:lnTo>
                  <a:pt x="75078" y="391817"/>
                </a:lnTo>
                <a:lnTo>
                  <a:pt x="96933" y="351592"/>
                </a:lnTo>
                <a:lnTo>
                  <a:pt x="121253" y="312985"/>
                </a:lnTo>
                <a:lnTo>
                  <a:pt x="147932" y="276102"/>
                </a:lnTo>
                <a:lnTo>
                  <a:pt x="176865" y="241049"/>
                </a:lnTo>
                <a:lnTo>
                  <a:pt x="207945" y="207931"/>
                </a:lnTo>
                <a:lnTo>
                  <a:pt x="241067" y="176854"/>
                </a:lnTo>
                <a:lnTo>
                  <a:pt x="276126" y="147924"/>
                </a:lnTo>
                <a:lnTo>
                  <a:pt x="313015" y="121247"/>
                </a:lnTo>
                <a:lnTo>
                  <a:pt x="351628" y="96929"/>
                </a:lnTo>
                <a:lnTo>
                  <a:pt x="391860" y="75075"/>
                </a:lnTo>
                <a:lnTo>
                  <a:pt x="433606" y="55792"/>
                </a:lnTo>
                <a:lnTo>
                  <a:pt x="476758" y="39185"/>
                </a:lnTo>
                <a:lnTo>
                  <a:pt x="521212" y="25361"/>
                </a:lnTo>
                <a:lnTo>
                  <a:pt x="566862" y="14424"/>
                </a:lnTo>
                <a:lnTo>
                  <a:pt x="613601" y="6481"/>
                </a:lnTo>
                <a:lnTo>
                  <a:pt x="661325" y="1637"/>
                </a:lnTo>
                <a:lnTo>
                  <a:pt x="709927" y="0"/>
                </a:lnTo>
                <a:lnTo>
                  <a:pt x="758530" y="1636"/>
                </a:lnTo>
                <a:lnTo>
                  <a:pt x="806253" y="6476"/>
                </a:lnTo>
                <a:lnTo>
                  <a:pt x="852993" y="14413"/>
                </a:lnTo>
                <a:lnTo>
                  <a:pt x="898643" y="25343"/>
                </a:lnTo>
                <a:lnTo>
                  <a:pt x="943097" y="39159"/>
                </a:lnTo>
                <a:lnTo>
                  <a:pt x="986249" y="55756"/>
                </a:lnTo>
                <a:lnTo>
                  <a:pt x="1027995" y="75029"/>
                </a:lnTo>
                <a:lnTo>
                  <a:pt x="1068227" y="96872"/>
                </a:lnTo>
                <a:lnTo>
                  <a:pt x="1106840" y="121180"/>
                </a:lnTo>
                <a:lnTo>
                  <a:pt x="1143729" y="147846"/>
                </a:lnTo>
                <a:lnTo>
                  <a:pt x="1178788" y="176766"/>
                </a:lnTo>
                <a:lnTo>
                  <a:pt x="1211910" y="207835"/>
                </a:lnTo>
                <a:lnTo>
                  <a:pt x="1242990" y="240945"/>
                </a:lnTo>
                <a:lnTo>
                  <a:pt x="1271923" y="275993"/>
                </a:lnTo>
                <a:lnTo>
                  <a:pt x="1298602" y="312873"/>
                </a:lnTo>
                <a:lnTo>
                  <a:pt x="1322922" y="351479"/>
                </a:lnTo>
                <a:lnTo>
                  <a:pt x="1344777" y="391705"/>
                </a:lnTo>
                <a:lnTo>
                  <a:pt x="1364061" y="433446"/>
                </a:lnTo>
                <a:lnTo>
                  <a:pt x="1380669" y="476597"/>
                </a:lnTo>
                <a:lnTo>
                  <a:pt x="1394494" y="521052"/>
                </a:lnTo>
                <a:lnTo>
                  <a:pt x="1405431" y="566705"/>
                </a:lnTo>
                <a:lnTo>
                  <a:pt x="1413374" y="613452"/>
                </a:lnTo>
                <a:lnTo>
                  <a:pt x="1418217" y="661186"/>
                </a:lnTo>
                <a:lnTo>
                  <a:pt x="1419855" y="709803"/>
                </a:lnTo>
                <a:lnTo>
                  <a:pt x="1418218" y="758390"/>
                </a:lnTo>
                <a:lnTo>
                  <a:pt x="1413379" y="806102"/>
                </a:lnTo>
                <a:lnTo>
                  <a:pt x="1405443" y="852831"/>
                </a:lnTo>
                <a:lnTo>
                  <a:pt x="1394515" y="898473"/>
                </a:lnTo>
                <a:lnTo>
                  <a:pt x="1380699" y="942922"/>
                </a:lnTo>
                <a:lnTo>
                  <a:pt x="1364102" y="986070"/>
                </a:lnTo>
                <a:lnTo>
                  <a:pt x="1344828" y="1027813"/>
                </a:lnTo>
                <a:lnTo>
                  <a:pt x="1322983" y="1068045"/>
                </a:lnTo>
                <a:lnTo>
                  <a:pt x="1298672" y="1106659"/>
                </a:lnTo>
                <a:lnTo>
                  <a:pt x="1272001" y="1143550"/>
                </a:lnTo>
                <a:lnTo>
                  <a:pt x="1243074" y="1178611"/>
                </a:lnTo>
                <a:lnTo>
                  <a:pt x="1211999" y="1211737"/>
                </a:lnTo>
                <a:lnTo>
                  <a:pt x="1178880" y="1242822"/>
                </a:lnTo>
                <a:lnTo>
                  <a:pt x="1143822" y="1271759"/>
                </a:lnTo>
                <a:lnTo>
                  <a:pt x="1106933" y="1298443"/>
                </a:lnTo>
                <a:lnTo>
                  <a:pt x="1068316" y="1322769"/>
                </a:lnTo>
                <a:lnTo>
                  <a:pt x="1028079" y="1344629"/>
                </a:lnTo>
                <a:lnTo>
                  <a:pt x="986326" y="1363918"/>
                </a:lnTo>
                <a:lnTo>
                  <a:pt x="943165" y="1380530"/>
                </a:lnTo>
                <a:lnTo>
                  <a:pt x="898699" y="1394360"/>
                </a:lnTo>
                <a:lnTo>
                  <a:pt x="853036" y="1405301"/>
                </a:lnTo>
                <a:lnTo>
                  <a:pt x="806282" y="1413247"/>
                </a:lnTo>
                <a:lnTo>
                  <a:pt x="758542" y="1418092"/>
                </a:lnTo>
                <a:lnTo>
                  <a:pt x="709927" y="1419730"/>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p:nvPr/>
        </p:nvSpPr>
        <p:spPr>
          <a:xfrm>
            <a:off x="8151815" y="1712171"/>
            <a:ext cx="1893147" cy="1893147"/>
          </a:xfrm>
          <a:custGeom>
            <a:avLst/>
            <a:gdLst/>
            <a:ahLst/>
            <a:cxnLst/>
            <a:rect l="l" t="t" r="r" b="b"/>
            <a:pathLst>
              <a:path w="1419859" h="1419860">
                <a:moveTo>
                  <a:pt x="709818" y="1419730"/>
                </a:moveTo>
                <a:lnTo>
                  <a:pt x="661252" y="1418093"/>
                </a:lnTo>
                <a:lnTo>
                  <a:pt x="613538" y="1413251"/>
                </a:lnTo>
                <a:lnTo>
                  <a:pt x="566813" y="1405311"/>
                </a:lnTo>
                <a:lnTo>
                  <a:pt x="521179" y="1394378"/>
                </a:lnTo>
                <a:lnTo>
                  <a:pt x="476739" y="1380557"/>
                </a:lnTo>
                <a:lnTo>
                  <a:pt x="433599" y="1363954"/>
                </a:lnTo>
                <a:lnTo>
                  <a:pt x="391865" y="1344675"/>
                </a:lnTo>
                <a:lnTo>
                  <a:pt x="351643" y="1322825"/>
                </a:lnTo>
                <a:lnTo>
                  <a:pt x="313039" y="1298510"/>
                </a:lnTo>
                <a:lnTo>
                  <a:pt x="276157" y="1271836"/>
                </a:lnTo>
                <a:lnTo>
                  <a:pt x="241104" y="1242908"/>
                </a:lnTo>
                <a:lnTo>
                  <a:pt x="207986" y="1211832"/>
                </a:lnTo>
                <a:lnTo>
                  <a:pt x="176907" y="1178713"/>
                </a:lnTo>
                <a:lnTo>
                  <a:pt x="147975" y="1143657"/>
                </a:lnTo>
                <a:lnTo>
                  <a:pt x="121294" y="1106770"/>
                </a:lnTo>
                <a:lnTo>
                  <a:pt x="96972" y="1068157"/>
                </a:lnTo>
                <a:lnTo>
                  <a:pt x="75113" y="1027925"/>
                </a:lnTo>
                <a:lnTo>
                  <a:pt x="55824" y="986177"/>
                </a:lnTo>
                <a:lnTo>
                  <a:pt x="39211" y="943021"/>
                </a:lnTo>
                <a:lnTo>
                  <a:pt x="25379" y="898561"/>
                </a:lnTo>
                <a:lnTo>
                  <a:pt x="14436" y="852904"/>
                </a:lnTo>
                <a:lnTo>
                  <a:pt x="6488" y="806155"/>
                </a:lnTo>
                <a:lnTo>
                  <a:pt x="1640" y="758419"/>
                </a:lnTo>
                <a:lnTo>
                  <a:pt x="0" y="709803"/>
                </a:lnTo>
                <a:lnTo>
                  <a:pt x="1637" y="661216"/>
                </a:lnTo>
                <a:lnTo>
                  <a:pt x="6478" y="613506"/>
                </a:lnTo>
                <a:lnTo>
                  <a:pt x="14419" y="566779"/>
                </a:lnTo>
                <a:lnTo>
                  <a:pt x="25352" y="521141"/>
                </a:lnTo>
                <a:lnTo>
                  <a:pt x="39172" y="476697"/>
                </a:lnTo>
                <a:lnTo>
                  <a:pt x="55775" y="433554"/>
                </a:lnTo>
                <a:lnTo>
                  <a:pt x="75053" y="391817"/>
                </a:lnTo>
                <a:lnTo>
                  <a:pt x="96901" y="351592"/>
                </a:lnTo>
                <a:lnTo>
                  <a:pt x="121214" y="312985"/>
                </a:lnTo>
                <a:lnTo>
                  <a:pt x="147886" y="276102"/>
                </a:lnTo>
                <a:lnTo>
                  <a:pt x="176812" y="241049"/>
                </a:lnTo>
                <a:lnTo>
                  <a:pt x="207885" y="207931"/>
                </a:lnTo>
                <a:lnTo>
                  <a:pt x="241000" y="176854"/>
                </a:lnTo>
                <a:lnTo>
                  <a:pt x="276051" y="147924"/>
                </a:lnTo>
                <a:lnTo>
                  <a:pt x="312933" y="121247"/>
                </a:lnTo>
                <a:lnTo>
                  <a:pt x="351540" y="96929"/>
                </a:lnTo>
                <a:lnTo>
                  <a:pt x="391766" y="75075"/>
                </a:lnTo>
                <a:lnTo>
                  <a:pt x="433507" y="55792"/>
                </a:lnTo>
                <a:lnTo>
                  <a:pt x="476655" y="39185"/>
                </a:lnTo>
                <a:lnTo>
                  <a:pt x="521105" y="25361"/>
                </a:lnTo>
                <a:lnTo>
                  <a:pt x="566752" y="14424"/>
                </a:lnTo>
                <a:lnTo>
                  <a:pt x="613491" y="6481"/>
                </a:lnTo>
                <a:lnTo>
                  <a:pt x="661214" y="1637"/>
                </a:lnTo>
                <a:lnTo>
                  <a:pt x="709818" y="0"/>
                </a:lnTo>
                <a:lnTo>
                  <a:pt x="758418" y="1636"/>
                </a:lnTo>
                <a:lnTo>
                  <a:pt x="806141" y="6476"/>
                </a:lnTo>
                <a:lnTo>
                  <a:pt x="852880" y="14413"/>
                </a:lnTo>
                <a:lnTo>
                  <a:pt x="898529" y="25343"/>
                </a:lnTo>
                <a:lnTo>
                  <a:pt x="942983" y="39159"/>
                </a:lnTo>
                <a:lnTo>
                  <a:pt x="986135" y="55756"/>
                </a:lnTo>
                <a:lnTo>
                  <a:pt x="1027881" y="75029"/>
                </a:lnTo>
                <a:lnTo>
                  <a:pt x="1068114" y="96872"/>
                </a:lnTo>
                <a:lnTo>
                  <a:pt x="1106728" y="121180"/>
                </a:lnTo>
                <a:lnTo>
                  <a:pt x="1143617" y="147846"/>
                </a:lnTo>
                <a:lnTo>
                  <a:pt x="1178677" y="176766"/>
                </a:lnTo>
                <a:lnTo>
                  <a:pt x="1211801" y="207835"/>
                </a:lnTo>
                <a:lnTo>
                  <a:pt x="1242882" y="240945"/>
                </a:lnTo>
                <a:lnTo>
                  <a:pt x="1271816" y="275993"/>
                </a:lnTo>
                <a:lnTo>
                  <a:pt x="1298497" y="312873"/>
                </a:lnTo>
                <a:lnTo>
                  <a:pt x="1322818" y="351479"/>
                </a:lnTo>
                <a:lnTo>
                  <a:pt x="1344674" y="391705"/>
                </a:lnTo>
                <a:lnTo>
                  <a:pt x="1363960" y="433446"/>
                </a:lnTo>
                <a:lnTo>
                  <a:pt x="1380568" y="476597"/>
                </a:lnTo>
                <a:lnTo>
                  <a:pt x="1394394" y="521052"/>
                </a:lnTo>
                <a:lnTo>
                  <a:pt x="1405332" y="566705"/>
                </a:lnTo>
                <a:lnTo>
                  <a:pt x="1413276" y="613452"/>
                </a:lnTo>
                <a:lnTo>
                  <a:pt x="1418120" y="661186"/>
                </a:lnTo>
                <a:lnTo>
                  <a:pt x="1419758" y="709803"/>
                </a:lnTo>
                <a:lnTo>
                  <a:pt x="1418121" y="758390"/>
                </a:lnTo>
                <a:lnTo>
                  <a:pt x="1413281" y="806102"/>
                </a:lnTo>
                <a:lnTo>
                  <a:pt x="1405345" y="852831"/>
                </a:lnTo>
                <a:lnTo>
                  <a:pt x="1394415" y="898473"/>
                </a:lnTo>
                <a:lnTo>
                  <a:pt x="1380599" y="942922"/>
                </a:lnTo>
                <a:lnTo>
                  <a:pt x="1364001" y="986070"/>
                </a:lnTo>
                <a:lnTo>
                  <a:pt x="1344725" y="1027813"/>
                </a:lnTo>
                <a:lnTo>
                  <a:pt x="1322879" y="1068045"/>
                </a:lnTo>
                <a:lnTo>
                  <a:pt x="1298567" y="1106659"/>
                </a:lnTo>
                <a:lnTo>
                  <a:pt x="1271894" y="1143550"/>
                </a:lnTo>
                <a:lnTo>
                  <a:pt x="1242966" y="1178611"/>
                </a:lnTo>
                <a:lnTo>
                  <a:pt x="1211890" y="1211737"/>
                </a:lnTo>
                <a:lnTo>
                  <a:pt x="1178769" y="1242822"/>
                </a:lnTo>
                <a:lnTo>
                  <a:pt x="1143711" y="1271759"/>
                </a:lnTo>
                <a:lnTo>
                  <a:pt x="1106820" y="1298443"/>
                </a:lnTo>
                <a:lnTo>
                  <a:pt x="1068203" y="1322769"/>
                </a:lnTo>
                <a:lnTo>
                  <a:pt x="1027965" y="1344629"/>
                </a:lnTo>
                <a:lnTo>
                  <a:pt x="986212" y="1363918"/>
                </a:lnTo>
                <a:lnTo>
                  <a:pt x="943050" y="1380530"/>
                </a:lnTo>
                <a:lnTo>
                  <a:pt x="898585" y="1394360"/>
                </a:lnTo>
                <a:lnTo>
                  <a:pt x="852923" y="1405301"/>
                </a:lnTo>
                <a:lnTo>
                  <a:pt x="806169" y="1413247"/>
                </a:lnTo>
                <a:lnTo>
                  <a:pt x="758431" y="1418092"/>
                </a:lnTo>
                <a:lnTo>
                  <a:pt x="709818" y="1419730"/>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p:nvPr/>
        </p:nvSpPr>
        <p:spPr>
          <a:xfrm>
            <a:off x="1581196" y="3780405"/>
            <a:ext cx="2352040" cy="2352040"/>
          </a:xfrm>
          <a:custGeom>
            <a:avLst/>
            <a:gdLst/>
            <a:ahLst/>
            <a:cxnLst/>
            <a:rect l="l" t="t" r="r" b="b"/>
            <a:pathLst>
              <a:path w="1764030" h="1764029">
                <a:moveTo>
                  <a:pt x="882015" y="1764036"/>
                </a:moveTo>
                <a:lnTo>
                  <a:pt x="833634" y="1762731"/>
                </a:lnTo>
                <a:lnTo>
                  <a:pt x="785924" y="1758861"/>
                </a:lnTo>
                <a:lnTo>
                  <a:pt x="738965" y="1752493"/>
                </a:lnTo>
                <a:lnTo>
                  <a:pt x="692823" y="1743695"/>
                </a:lnTo>
                <a:lnTo>
                  <a:pt x="647565" y="1732533"/>
                </a:lnTo>
                <a:lnTo>
                  <a:pt x="603258" y="1719075"/>
                </a:lnTo>
                <a:lnTo>
                  <a:pt x="559969" y="1703388"/>
                </a:lnTo>
                <a:lnTo>
                  <a:pt x="517766" y="1685540"/>
                </a:lnTo>
                <a:lnTo>
                  <a:pt x="476715" y="1665596"/>
                </a:lnTo>
                <a:lnTo>
                  <a:pt x="436884" y="1643626"/>
                </a:lnTo>
                <a:lnTo>
                  <a:pt x="398339" y="1619696"/>
                </a:lnTo>
                <a:lnTo>
                  <a:pt x="361149" y="1593872"/>
                </a:lnTo>
                <a:lnTo>
                  <a:pt x="325381" y="1566223"/>
                </a:lnTo>
                <a:lnTo>
                  <a:pt x="291101" y="1536816"/>
                </a:lnTo>
                <a:lnTo>
                  <a:pt x="258377" y="1505718"/>
                </a:lnTo>
                <a:lnTo>
                  <a:pt x="227276" y="1472995"/>
                </a:lnTo>
                <a:lnTo>
                  <a:pt x="197866" y="1438716"/>
                </a:lnTo>
                <a:lnTo>
                  <a:pt x="170214" y="1402947"/>
                </a:lnTo>
                <a:lnTo>
                  <a:pt x="144386" y="1365756"/>
                </a:lnTo>
                <a:lnTo>
                  <a:pt x="120451" y="1327210"/>
                </a:lnTo>
                <a:lnTo>
                  <a:pt x="98476" y="1287376"/>
                </a:lnTo>
                <a:lnTo>
                  <a:pt x="78528" y="1246321"/>
                </a:lnTo>
                <a:lnTo>
                  <a:pt x="60674" y="1204113"/>
                </a:lnTo>
                <a:lnTo>
                  <a:pt x="44982" y="1160818"/>
                </a:lnTo>
                <a:lnTo>
                  <a:pt x="31518" y="1116505"/>
                </a:lnTo>
                <a:lnTo>
                  <a:pt x="20352" y="1071240"/>
                </a:lnTo>
                <a:lnTo>
                  <a:pt x="11549" y="1025090"/>
                </a:lnTo>
                <a:lnTo>
                  <a:pt x="5178" y="978123"/>
                </a:lnTo>
                <a:lnTo>
                  <a:pt x="1306" y="930406"/>
                </a:lnTo>
                <a:lnTo>
                  <a:pt x="0" y="882005"/>
                </a:lnTo>
                <a:lnTo>
                  <a:pt x="1304" y="833620"/>
                </a:lnTo>
                <a:lnTo>
                  <a:pt x="5174" y="785915"/>
                </a:lnTo>
                <a:lnTo>
                  <a:pt x="11542" y="738959"/>
                </a:lnTo>
                <a:lnTo>
                  <a:pt x="20341" y="692818"/>
                </a:lnTo>
                <a:lnTo>
                  <a:pt x="31502" y="647561"/>
                </a:lnTo>
                <a:lnTo>
                  <a:pt x="44960" y="603253"/>
                </a:lnTo>
                <a:lnTo>
                  <a:pt x="60647" y="559964"/>
                </a:lnTo>
                <a:lnTo>
                  <a:pt x="78496" y="517760"/>
                </a:lnTo>
                <a:lnTo>
                  <a:pt x="98439" y="476707"/>
                </a:lnTo>
                <a:lnTo>
                  <a:pt x="120409" y="436875"/>
                </a:lnTo>
                <a:lnTo>
                  <a:pt x="144340" y="398329"/>
                </a:lnTo>
                <a:lnTo>
                  <a:pt x="170163" y="361138"/>
                </a:lnTo>
                <a:lnTo>
                  <a:pt x="197811" y="325368"/>
                </a:lnTo>
                <a:lnTo>
                  <a:pt x="227219" y="291087"/>
                </a:lnTo>
                <a:lnTo>
                  <a:pt x="258317" y="258362"/>
                </a:lnTo>
                <a:lnTo>
                  <a:pt x="291039" y="227261"/>
                </a:lnTo>
                <a:lnTo>
                  <a:pt x="325318" y="197851"/>
                </a:lnTo>
                <a:lnTo>
                  <a:pt x="361086" y="170198"/>
                </a:lnTo>
                <a:lnTo>
                  <a:pt x="398277" y="144371"/>
                </a:lnTo>
                <a:lnTo>
                  <a:pt x="436822" y="120437"/>
                </a:lnTo>
                <a:lnTo>
                  <a:pt x="476656" y="98462"/>
                </a:lnTo>
                <a:lnTo>
                  <a:pt x="517709" y="78515"/>
                </a:lnTo>
                <a:lnTo>
                  <a:pt x="559917" y="60663"/>
                </a:lnTo>
                <a:lnTo>
                  <a:pt x="603210" y="44972"/>
                </a:lnTo>
                <a:lnTo>
                  <a:pt x="647522" y="31511"/>
                </a:lnTo>
                <a:lnTo>
                  <a:pt x="692786" y="20346"/>
                </a:lnTo>
                <a:lnTo>
                  <a:pt x="738935" y="11546"/>
                </a:lnTo>
                <a:lnTo>
                  <a:pt x="785900" y="5176"/>
                </a:lnTo>
                <a:lnTo>
                  <a:pt x="833616" y="1305"/>
                </a:lnTo>
                <a:lnTo>
                  <a:pt x="882015" y="0"/>
                </a:lnTo>
                <a:lnTo>
                  <a:pt x="930413" y="1304"/>
                </a:lnTo>
                <a:lnTo>
                  <a:pt x="978128" y="5174"/>
                </a:lnTo>
                <a:lnTo>
                  <a:pt x="1025093" y="11542"/>
                </a:lnTo>
                <a:lnTo>
                  <a:pt x="1071242" y="20341"/>
                </a:lnTo>
                <a:lnTo>
                  <a:pt x="1116505" y="31503"/>
                </a:lnTo>
                <a:lnTo>
                  <a:pt x="1160817" y="44961"/>
                </a:lnTo>
                <a:lnTo>
                  <a:pt x="1204111" y="60647"/>
                </a:lnTo>
                <a:lnTo>
                  <a:pt x="1246318" y="78496"/>
                </a:lnTo>
                <a:lnTo>
                  <a:pt x="1287372" y="98439"/>
                </a:lnTo>
                <a:lnTo>
                  <a:pt x="1327205" y="120410"/>
                </a:lnTo>
                <a:lnTo>
                  <a:pt x="1365750" y="144340"/>
                </a:lnTo>
                <a:lnTo>
                  <a:pt x="1402941" y="170163"/>
                </a:lnTo>
                <a:lnTo>
                  <a:pt x="1438709" y="197812"/>
                </a:lnTo>
                <a:lnTo>
                  <a:pt x="1472988" y="227219"/>
                </a:lnTo>
                <a:lnTo>
                  <a:pt x="1505710" y="258317"/>
                </a:lnTo>
                <a:lnTo>
                  <a:pt x="1536808" y="291039"/>
                </a:lnTo>
                <a:lnTo>
                  <a:pt x="1566215" y="325317"/>
                </a:lnTo>
                <a:lnTo>
                  <a:pt x="1593864" y="361085"/>
                </a:lnTo>
                <a:lnTo>
                  <a:pt x="1619687" y="398276"/>
                </a:lnTo>
                <a:lnTo>
                  <a:pt x="1643617" y="436821"/>
                </a:lnTo>
                <a:lnTo>
                  <a:pt x="1665587" y="476654"/>
                </a:lnTo>
                <a:lnTo>
                  <a:pt x="1685530" y="517707"/>
                </a:lnTo>
                <a:lnTo>
                  <a:pt x="1703379" y="559914"/>
                </a:lnTo>
                <a:lnTo>
                  <a:pt x="1719066" y="603207"/>
                </a:lnTo>
                <a:lnTo>
                  <a:pt x="1732524" y="647518"/>
                </a:lnTo>
                <a:lnTo>
                  <a:pt x="1743685" y="692781"/>
                </a:lnTo>
                <a:lnTo>
                  <a:pt x="1752484" y="738929"/>
                </a:lnTo>
                <a:lnTo>
                  <a:pt x="1758852" y="785894"/>
                </a:lnTo>
                <a:lnTo>
                  <a:pt x="1762722" y="833608"/>
                </a:lnTo>
                <a:lnTo>
                  <a:pt x="1764026" y="882005"/>
                </a:lnTo>
                <a:lnTo>
                  <a:pt x="1762722" y="930391"/>
                </a:lnTo>
                <a:lnTo>
                  <a:pt x="1758854" y="978096"/>
                </a:lnTo>
                <a:lnTo>
                  <a:pt x="1752489" y="1025053"/>
                </a:lnTo>
                <a:lnTo>
                  <a:pt x="1743694" y="1071194"/>
                </a:lnTo>
                <a:lnTo>
                  <a:pt x="1732537" y="1116452"/>
                </a:lnTo>
                <a:lnTo>
                  <a:pt x="1719083" y="1160760"/>
                </a:lnTo>
                <a:lnTo>
                  <a:pt x="1703402" y="1204050"/>
                </a:lnTo>
                <a:lnTo>
                  <a:pt x="1685558" y="1246255"/>
                </a:lnTo>
                <a:lnTo>
                  <a:pt x="1665620" y="1287309"/>
                </a:lnTo>
                <a:lnTo>
                  <a:pt x="1643654" y="1327142"/>
                </a:lnTo>
                <a:lnTo>
                  <a:pt x="1619728" y="1365689"/>
                </a:lnTo>
                <a:lnTo>
                  <a:pt x="1593909" y="1402881"/>
                </a:lnTo>
                <a:lnTo>
                  <a:pt x="1566264" y="1438652"/>
                </a:lnTo>
                <a:lnTo>
                  <a:pt x="1536860" y="1472934"/>
                </a:lnTo>
                <a:lnTo>
                  <a:pt x="1505764" y="1505660"/>
                </a:lnTo>
                <a:lnTo>
                  <a:pt x="1473043" y="1536763"/>
                </a:lnTo>
                <a:lnTo>
                  <a:pt x="1438766" y="1566175"/>
                </a:lnTo>
                <a:lnTo>
                  <a:pt x="1402997" y="1593828"/>
                </a:lnTo>
                <a:lnTo>
                  <a:pt x="1365806" y="1619657"/>
                </a:lnTo>
                <a:lnTo>
                  <a:pt x="1327259" y="1643592"/>
                </a:lnTo>
                <a:lnTo>
                  <a:pt x="1287424" y="1665568"/>
                </a:lnTo>
                <a:lnTo>
                  <a:pt x="1246367" y="1685516"/>
                </a:lnTo>
                <a:lnTo>
                  <a:pt x="1204156" y="1703369"/>
                </a:lnTo>
                <a:lnTo>
                  <a:pt x="1160858" y="1719060"/>
                </a:lnTo>
                <a:lnTo>
                  <a:pt x="1116540" y="1732522"/>
                </a:lnTo>
                <a:lnTo>
                  <a:pt x="1071270" y="1743688"/>
                </a:lnTo>
                <a:lnTo>
                  <a:pt x="1025115" y="1752489"/>
                </a:lnTo>
                <a:lnTo>
                  <a:pt x="978142" y="1758859"/>
                </a:lnTo>
                <a:lnTo>
                  <a:pt x="930419" y="1762730"/>
                </a:lnTo>
                <a:lnTo>
                  <a:pt x="882015" y="1764036"/>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object 5"/>
          <p:cNvSpPr/>
          <p:nvPr/>
        </p:nvSpPr>
        <p:spPr>
          <a:xfrm>
            <a:off x="4034665" y="2312797"/>
            <a:ext cx="1893147" cy="1893147"/>
          </a:xfrm>
          <a:custGeom>
            <a:avLst/>
            <a:gdLst/>
            <a:ahLst/>
            <a:cxnLst/>
            <a:rect l="l" t="t" r="r" b="b"/>
            <a:pathLst>
              <a:path w="1419860" h="1419860">
                <a:moveTo>
                  <a:pt x="709934" y="1419715"/>
                </a:moveTo>
                <a:lnTo>
                  <a:pt x="661349" y="1418078"/>
                </a:lnTo>
                <a:lnTo>
                  <a:pt x="613628" y="1413236"/>
                </a:lnTo>
                <a:lnTo>
                  <a:pt x="566894" y="1405296"/>
                </a:lnTo>
                <a:lnTo>
                  <a:pt x="521250" y="1394363"/>
                </a:lnTo>
                <a:lnTo>
                  <a:pt x="476800" y="1380543"/>
                </a:lnTo>
                <a:lnTo>
                  <a:pt x="433651" y="1363941"/>
                </a:lnTo>
                <a:lnTo>
                  <a:pt x="391909" y="1344662"/>
                </a:lnTo>
                <a:lnTo>
                  <a:pt x="351678" y="1322813"/>
                </a:lnTo>
                <a:lnTo>
                  <a:pt x="313066" y="1298500"/>
                </a:lnTo>
                <a:lnTo>
                  <a:pt x="276177" y="1271826"/>
                </a:lnTo>
                <a:lnTo>
                  <a:pt x="241118" y="1242899"/>
                </a:lnTo>
                <a:lnTo>
                  <a:pt x="207994" y="1211824"/>
                </a:lnTo>
                <a:lnTo>
                  <a:pt x="176911" y="1178706"/>
                </a:lnTo>
                <a:lnTo>
                  <a:pt x="147975" y="1143651"/>
                </a:lnTo>
                <a:lnTo>
                  <a:pt x="121291" y="1106765"/>
                </a:lnTo>
                <a:lnTo>
                  <a:pt x="96967" y="1068153"/>
                </a:lnTo>
                <a:lnTo>
                  <a:pt x="75107" y="1027920"/>
                </a:lnTo>
                <a:lnTo>
                  <a:pt x="55818" y="986173"/>
                </a:lnTo>
                <a:lnTo>
                  <a:pt x="39205" y="943018"/>
                </a:lnTo>
                <a:lnTo>
                  <a:pt x="25374" y="898558"/>
                </a:lnTo>
                <a:lnTo>
                  <a:pt x="14433" y="852901"/>
                </a:lnTo>
                <a:lnTo>
                  <a:pt x="6485" y="806152"/>
                </a:lnTo>
                <a:lnTo>
                  <a:pt x="1639" y="758416"/>
                </a:lnTo>
                <a:lnTo>
                  <a:pt x="0" y="709799"/>
                </a:lnTo>
                <a:lnTo>
                  <a:pt x="1637" y="661198"/>
                </a:lnTo>
                <a:lnTo>
                  <a:pt x="6481" y="613477"/>
                </a:lnTo>
                <a:lnTo>
                  <a:pt x="14424" y="566740"/>
                </a:lnTo>
                <a:lnTo>
                  <a:pt x="25361" y="521095"/>
                </a:lnTo>
                <a:lnTo>
                  <a:pt x="39185" y="476646"/>
                </a:lnTo>
                <a:lnTo>
                  <a:pt x="55793" y="433499"/>
                </a:lnTo>
                <a:lnTo>
                  <a:pt x="75076" y="391760"/>
                </a:lnTo>
                <a:lnTo>
                  <a:pt x="96931" y="351535"/>
                </a:lnTo>
                <a:lnTo>
                  <a:pt x="121251" y="312928"/>
                </a:lnTo>
                <a:lnTo>
                  <a:pt x="147930" y="276047"/>
                </a:lnTo>
                <a:lnTo>
                  <a:pt x="176862" y="240997"/>
                </a:lnTo>
                <a:lnTo>
                  <a:pt x="207942" y="207882"/>
                </a:lnTo>
                <a:lnTo>
                  <a:pt x="241065" y="176810"/>
                </a:lnTo>
                <a:lnTo>
                  <a:pt x="276123" y="147885"/>
                </a:lnTo>
                <a:lnTo>
                  <a:pt x="313012" y="121213"/>
                </a:lnTo>
                <a:lnTo>
                  <a:pt x="351626" y="96900"/>
                </a:lnTo>
                <a:lnTo>
                  <a:pt x="391858" y="75052"/>
                </a:lnTo>
                <a:lnTo>
                  <a:pt x="433604" y="55774"/>
                </a:lnTo>
                <a:lnTo>
                  <a:pt x="476758" y="39172"/>
                </a:lnTo>
                <a:lnTo>
                  <a:pt x="521212" y="25352"/>
                </a:lnTo>
                <a:lnTo>
                  <a:pt x="566863" y="14419"/>
                </a:lnTo>
                <a:lnTo>
                  <a:pt x="613604" y="6478"/>
                </a:lnTo>
                <a:lnTo>
                  <a:pt x="661330" y="1637"/>
                </a:lnTo>
                <a:lnTo>
                  <a:pt x="709934" y="0"/>
                </a:lnTo>
                <a:lnTo>
                  <a:pt x="758533" y="1636"/>
                </a:lnTo>
                <a:lnTo>
                  <a:pt x="806254" y="6476"/>
                </a:lnTo>
                <a:lnTo>
                  <a:pt x="852989" y="14413"/>
                </a:lnTo>
                <a:lnTo>
                  <a:pt x="898633" y="25343"/>
                </a:lnTo>
                <a:lnTo>
                  <a:pt x="943081" y="39159"/>
                </a:lnTo>
                <a:lnTo>
                  <a:pt x="986227" y="55756"/>
                </a:lnTo>
                <a:lnTo>
                  <a:pt x="1027965" y="75029"/>
                </a:lnTo>
                <a:lnTo>
                  <a:pt x="1068190" y="96872"/>
                </a:lnTo>
                <a:lnTo>
                  <a:pt x="1106795" y="121179"/>
                </a:lnTo>
                <a:lnTo>
                  <a:pt x="1143676" y="147846"/>
                </a:lnTo>
                <a:lnTo>
                  <a:pt x="1178726" y="176766"/>
                </a:lnTo>
                <a:lnTo>
                  <a:pt x="1211840" y="207834"/>
                </a:lnTo>
                <a:lnTo>
                  <a:pt x="1242912" y="240945"/>
                </a:lnTo>
                <a:lnTo>
                  <a:pt x="1271837" y="275993"/>
                </a:lnTo>
                <a:lnTo>
                  <a:pt x="1298508" y="312872"/>
                </a:lnTo>
                <a:lnTo>
                  <a:pt x="1322821" y="351478"/>
                </a:lnTo>
                <a:lnTo>
                  <a:pt x="1344669" y="391704"/>
                </a:lnTo>
                <a:lnTo>
                  <a:pt x="1363947" y="433445"/>
                </a:lnTo>
                <a:lnTo>
                  <a:pt x="1380549" y="476595"/>
                </a:lnTo>
                <a:lnTo>
                  <a:pt x="1394369" y="521050"/>
                </a:lnTo>
                <a:lnTo>
                  <a:pt x="1405302" y="566703"/>
                </a:lnTo>
                <a:lnTo>
                  <a:pt x="1413242" y="613450"/>
                </a:lnTo>
                <a:lnTo>
                  <a:pt x="1418084" y="661184"/>
                </a:lnTo>
                <a:lnTo>
                  <a:pt x="1419721" y="709799"/>
                </a:lnTo>
                <a:lnTo>
                  <a:pt x="1418084" y="758402"/>
                </a:lnTo>
                <a:lnTo>
                  <a:pt x="1413245" y="806125"/>
                </a:lnTo>
                <a:lnTo>
                  <a:pt x="1405308" y="852865"/>
                </a:lnTo>
                <a:lnTo>
                  <a:pt x="1394380" y="898514"/>
                </a:lnTo>
                <a:lnTo>
                  <a:pt x="1380564" y="942967"/>
                </a:lnTo>
                <a:lnTo>
                  <a:pt x="1363968" y="986119"/>
                </a:lnTo>
                <a:lnTo>
                  <a:pt x="1344695" y="1027864"/>
                </a:lnTo>
                <a:lnTo>
                  <a:pt x="1322852" y="1068096"/>
                </a:lnTo>
                <a:lnTo>
                  <a:pt x="1298544" y="1106708"/>
                </a:lnTo>
                <a:lnTo>
                  <a:pt x="1271876" y="1143597"/>
                </a:lnTo>
                <a:lnTo>
                  <a:pt x="1242955" y="1178654"/>
                </a:lnTo>
                <a:lnTo>
                  <a:pt x="1211885" y="1211776"/>
                </a:lnTo>
                <a:lnTo>
                  <a:pt x="1178773" y="1242855"/>
                </a:lnTo>
                <a:lnTo>
                  <a:pt x="1143723" y="1271787"/>
                </a:lnTo>
                <a:lnTo>
                  <a:pt x="1106842" y="1298466"/>
                </a:lnTo>
                <a:lnTo>
                  <a:pt x="1068235" y="1322785"/>
                </a:lnTo>
                <a:lnTo>
                  <a:pt x="1028008" y="1344639"/>
                </a:lnTo>
                <a:lnTo>
                  <a:pt x="986266" y="1363923"/>
                </a:lnTo>
                <a:lnTo>
                  <a:pt x="943116" y="1380530"/>
                </a:lnTo>
                <a:lnTo>
                  <a:pt x="898662" y="1394355"/>
                </a:lnTo>
                <a:lnTo>
                  <a:pt x="853011" y="1405291"/>
                </a:lnTo>
                <a:lnTo>
                  <a:pt x="806268" y="1413234"/>
                </a:lnTo>
                <a:lnTo>
                  <a:pt x="758540" y="1418077"/>
                </a:lnTo>
                <a:lnTo>
                  <a:pt x="709934" y="1419715"/>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p:nvPr/>
        </p:nvSpPr>
        <p:spPr>
          <a:xfrm>
            <a:off x="4130689" y="4361565"/>
            <a:ext cx="1893147" cy="1893147"/>
          </a:xfrm>
          <a:custGeom>
            <a:avLst/>
            <a:gdLst/>
            <a:ahLst/>
            <a:cxnLst/>
            <a:rect l="l" t="t" r="r" b="b"/>
            <a:pathLst>
              <a:path w="1419860" h="1419860">
                <a:moveTo>
                  <a:pt x="709909" y="1419606"/>
                </a:moveTo>
                <a:lnTo>
                  <a:pt x="661309" y="1417968"/>
                </a:lnTo>
                <a:lnTo>
                  <a:pt x="613587" y="1413127"/>
                </a:lnTo>
                <a:lnTo>
                  <a:pt x="566849" y="1405186"/>
                </a:lnTo>
                <a:lnTo>
                  <a:pt x="521200" y="1394253"/>
                </a:lnTo>
                <a:lnTo>
                  <a:pt x="476748" y="1380433"/>
                </a:lnTo>
                <a:lnTo>
                  <a:pt x="433597" y="1363830"/>
                </a:lnTo>
                <a:lnTo>
                  <a:pt x="391852" y="1344552"/>
                </a:lnTo>
                <a:lnTo>
                  <a:pt x="351621" y="1322704"/>
                </a:lnTo>
                <a:lnTo>
                  <a:pt x="313009" y="1298391"/>
                </a:lnTo>
                <a:lnTo>
                  <a:pt x="276121" y="1271719"/>
                </a:lnTo>
                <a:lnTo>
                  <a:pt x="241063" y="1242794"/>
                </a:lnTo>
                <a:lnTo>
                  <a:pt x="207942" y="1211720"/>
                </a:lnTo>
                <a:lnTo>
                  <a:pt x="176862" y="1178605"/>
                </a:lnTo>
                <a:lnTo>
                  <a:pt x="147930" y="1143554"/>
                </a:lnTo>
                <a:lnTo>
                  <a:pt x="121251" y="1106672"/>
                </a:lnTo>
                <a:lnTo>
                  <a:pt x="96932" y="1068065"/>
                </a:lnTo>
                <a:lnTo>
                  <a:pt x="75077" y="1027839"/>
                </a:lnTo>
                <a:lnTo>
                  <a:pt x="55793" y="986098"/>
                </a:lnTo>
                <a:lnTo>
                  <a:pt x="39186" y="942950"/>
                </a:lnTo>
                <a:lnTo>
                  <a:pt x="25361" y="898500"/>
                </a:lnTo>
                <a:lnTo>
                  <a:pt x="14424" y="852853"/>
                </a:lnTo>
                <a:lnTo>
                  <a:pt x="6481" y="806114"/>
                </a:lnTo>
                <a:lnTo>
                  <a:pt x="1637" y="758391"/>
                </a:lnTo>
                <a:lnTo>
                  <a:pt x="0" y="709787"/>
                </a:lnTo>
                <a:lnTo>
                  <a:pt x="1637" y="661202"/>
                </a:lnTo>
                <a:lnTo>
                  <a:pt x="6478" y="613493"/>
                </a:lnTo>
                <a:lnTo>
                  <a:pt x="14418" y="566767"/>
                </a:lnTo>
                <a:lnTo>
                  <a:pt x="25351" y="521130"/>
                </a:lnTo>
                <a:lnTo>
                  <a:pt x="39171" y="476687"/>
                </a:lnTo>
                <a:lnTo>
                  <a:pt x="55773" y="433545"/>
                </a:lnTo>
                <a:lnTo>
                  <a:pt x="75052" y="391809"/>
                </a:lnTo>
                <a:lnTo>
                  <a:pt x="96902" y="351585"/>
                </a:lnTo>
                <a:lnTo>
                  <a:pt x="121217" y="312979"/>
                </a:lnTo>
                <a:lnTo>
                  <a:pt x="147892" y="276097"/>
                </a:lnTo>
                <a:lnTo>
                  <a:pt x="176821" y="241044"/>
                </a:lnTo>
                <a:lnTo>
                  <a:pt x="207899" y="207926"/>
                </a:lnTo>
                <a:lnTo>
                  <a:pt x="241019" y="176850"/>
                </a:lnTo>
                <a:lnTo>
                  <a:pt x="276076" y="147921"/>
                </a:lnTo>
                <a:lnTo>
                  <a:pt x="312964" y="121245"/>
                </a:lnTo>
                <a:lnTo>
                  <a:pt x="351578" y="96927"/>
                </a:lnTo>
                <a:lnTo>
                  <a:pt x="391812" y="75074"/>
                </a:lnTo>
                <a:lnTo>
                  <a:pt x="433559" y="55791"/>
                </a:lnTo>
                <a:lnTo>
                  <a:pt x="476715" y="39185"/>
                </a:lnTo>
                <a:lnTo>
                  <a:pt x="521173" y="25360"/>
                </a:lnTo>
                <a:lnTo>
                  <a:pt x="566828" y="14424"/>
                </a:lnTo>
                <a:lnTo>
                  <a:pt x="613573" y="6481"/>
                </a:lnTo>
                <a:lnTo>
                  <a:pt x="661303" y="1637"/>
                </a:lnTo>
                <a:lnTo>
                  <a:pt x="709909" y="0"/>
                </a:lnTo>
                <a:lnTo>
                  <a:pt x="758495" y="1637"/>
                </a:lnTo>
                <a:lnTo>
                  <a:pt x="806213" y="6478"/>
                </a:lnTo>
                <a:lnTo>
                  <a:pt x="852945" y="14419"/>
                </a:lnTo>
                <a:lnTo>
                  <a:pt x="898586" y="25352"/>
                </a:lnTo>
                <a:lnTo>
                  <a:pt x="943032" y="39172"/>
                </a:lnTo>
                <a:lnTo>
                  <a:pt x="986176" y="55774"/>
                </a:lnTo>
                <a:lnTo>
                  <a:pt x="1027913" y="75052"/>
                </a:lnTo>
                <a:lnTo>
                  <a:pt x="1068137" y="96900"/>
                </a:lnTo>
                <a:lnTo>
                  <a:pt x="1106743" y="121213"/>
                </a:lnTo>
                <a:lnTo>
                  <a:pt x="1143625" y="147884"/>
                </a:lnTo>
                <a:lnTo>
                  <a:pt x="1178677" y="176809"/>
                </a:lnTo>
                <a:lnTo>
                  <a:pt x="1211794" y="207881"/>
                </a:lnTo>
                <a:lnTo>
                  <a:pt x="1242869" y="240995"/>
                </a:lnTo>
                <a:lnTo>
                  <a:pt x="1271798" y="276045"/>
                </a:lnTo>
                <a:lnTo>
                  <a:pt x="1298474" y="312926"/>
                </a:lnTo>
                <a:lnTo>
                  <a:pt x="1322792" y="351531"/>
                </a:lnTo>
                <a:lnTo>
                  <a:pt x="1344645" y="391756"/>
                </a:lnTo>
                <a:lnTo>
                  <a:pt x="1363929" y="433494"/>
                </a:lnTo>
                <a:lnTo>
                  <a:pt x="1380536" y="476640"/>
                </a:lnTo>
                <a:lnTo>
                  <a:pt x="1394362" y="521088"/>
                </a:lnTo>
                <a:lnTo>
                  <a:pt x="1405300" y="566732"/>
                </a:lnTo>
                <a:lnTo>
                  <a:pt x="1413244" y="613467"/>
                </a:lnTo>
                <a:lnTo>
                  <a:pt x="1418089" y="661188"/>
                </a:lnTo>
                <a:lnTo>
                  <a:pt x="1419727" y="709787"/>
                </a:lnTo>
                <a:lnTo>
                  <a:pt x="1418090" y="758377"/>
                </a:lnTo>
                <a:lnTo>
                  <a:pt x="1413248" y="806089"/>
                </a:lnTo>
                <a:lnTo>
                  <a:pt x="1405308" y="852818"/>
                </a:lnTo>
                <a:lnTo>
                  <a:pt x="1394375" y="898457"/>
                </a:lnTo>
                <a:lnTo>
                  <a:pt x="1380555" y="942903"/>
                </a:lnTo>
                <a:lnTo>
                  <a:pt x="1363952" y="986047"/>
                </a:lnTo>
                <a:lnTo>
                  <a:pt x="1344674" y="1027785"/>
                </a:lnTo>
                <a:lnTo>
                  <a:pt x="1322826" y="1068011"/>
                </a:lnTo>
                <a:lnTo>
                  <a:pt x="1298513" y="1106618"/>
                </a:lnTo>
                <a:lnTo>
                  <a:pt x="1271841" y="1143502"/>
                </a:lnTo>
                <a:lnTo>
                  <a:pt x="1242915" y="1178556"/>
                </a:lnTo>
                <a:lnTo>
                  <a:pt x="1211842" y="1211675"/>
                </a:lnTo>
                <a:lnTo>
                  <a:pt x="1178727" y="1242752"/>
                </a:lnTo>
                <a:lnTo>
                  <a:pt x="1143676" y="1271682"/>
                </a:lnTo>
                <a:lnTo>
                  <a:pt x="1106794" y="1298359"/>
                </a:lnTo>
                <a:lnTo>
                  <a:pt x="1068187" y="1322677"/>
                </a:lnTo>
                <a:lnTo>
                  <a:pt x="1027961" y="1344530"/>
                </a:lnTo>
                <a:lnTo>
                  <a:pt x="986220" y="1363813"/>
                </a:lnTo>
                <a:lnTo>
                  <a:pt x="943072" y="1380420"/>
                </a:lnTo>
                <a:lnTo>
                  <a:pt x="898622" y="1394245"/>
                </a:lnTo>
                <a:lnTo>
                  <a:pt x="852975" y="1405181"/>
                </a:lnTo>
                <a:lnTo>
                  <a:pt x="806236" y="1413124"/>
                </a:lnTo>
                <a:lnTo>
                  <a:pt x="758513" y="1417968"/>
                </a:lnTo>
                <a:lnTo>
                  <a:pt x="709909" y="1419606"/>
                </a:lnTo>
                <a:close/>
              </a:path>
            </a:pathLst>
          </a:custGeom>
          <a:solidFill>
            <a:srgbClr val="00A29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object 7"/>
          <p:cNvSpPr/>
          <p:nvPr/>
        </p:nvSpPr>
        <p:spPr>
          <a:xfrm>
            <a:off x="6191137" y="4075379"/>
            <a:ext cx="1893147" cy="1893147"/>
          </a:xfrm>
          <a:custGeom>
            <a:avLst/>
            <a:gdLst/>
            <a:ahLst/>
            <a:cxnLst/>
            <a:rect l="l" t="t" r="r" b="b"/>
            <a:pathLst>
              <a:path w="1419860" h="1419860">
                <a:moveTo>
                  <a:pt x="709787" y="1419727"/>
                </a:moveTo>
                <a:lnTo>
                  <a:pt x="661188" y="1418089"/>
                </a:lnTo>
                <a:lnTo>
                  <a:pt x="613467" y="1413244"/>
                </a:lnTo>
                <a:lnTo>
                  <a:pt x="566732" y="1405298"/>
                </a:lnTo>
                <a:lnTo>
                  <a:pt x="521088" y="1394358"/>
                </a:lnTo>
                <a:lnTo>
                  <a:pt x="476640" y="1380529"/>
                </a:lnTo>
                <a:lnTo>
                  <a:pt x="433494" y="1363917"/>
                </a:lnTo>
                <a:lnTo>
                  <a:pt x="391756" y="1344628"/>
                </a:lnTo>
                <a:lnTo>
                  <a:pt x="351531" y="1322768"/>
                </a:lnTo>
                <a:lnTo>
                  <a:pt x="312926" y="1298444"/>
                </a:lnTo>
                <a:lnTo>
                  <a:pt x="276045" y="1271760"/>
                </a:lnTo>
                <a:lnTo>
                  <a:pt x="240995" y="1242823"/>
                </a:lnTo>
                <a:lnTo>
                  <a:pt x="207881" y="1211740"/>
                </a:lnTo>
                <a:lnTo>
                  <a:pt x="176809" y="1178614"/>
                </a:lnTo>
                <a:lnTo>
                  <a:pt x="147884" y="1143554"/>
                </a:lnTo>
                <a:lnTo>
                  <a:pt x="121213" y="1106665"/>
                </a:lnTo>
                <a:lnTo>
                  <a:pt x="96900" y="1068051"/>
                </a:lnTo>
                <a:lnTo>
                  <a:pt x="75052" y="1027821"/>
                </a:lnTo>
                <a:lnTo>
                  <a:pt x="55774" y="986079"/>
                </a:lnTo>
                <a:lnTo>
                  <a:pt x="39172" y="942931"/>
                </a:lnTo>
                <a:lnTo>
                  <a:pt x="25352" y="898484"/>
                </a:lnTo>
                <a:lnTo>
                  <a:pt x="14419" y="852843"/>
                </a:lnTo>
                <a:lnTo>
                  <a:pt x="6478" y="806115"/>
                </a:lnTo>
                <a:lnTo>
                  <a:pt x="1637" y="758404"/>
                </a:lnTo>
                <a:lnTo>
                  <a:pt x="0" y="709818"/>
                </a:lnTo>
                <a:lnTo>
                  <a:pt x="1637" y="661228"/>
                </a:lnTo>
                <a:lnTo>
                  <a:pt x="6478" y="613516"/>
                </a:lnTo>
                <a:lnTo>
                  <a:pt x="14419" y="566787"/>
                </a:lnTo>
                <a:lnTo>
                  <a:pt x="25352" y="521148"/>
                </a:lnTo>
                <a:lnTo>
                  <a:pt x="39172" y="476702"/>
                </a:lnTo>
                <a:lnTo>
                  <a:pt x="55774" y="433558"/>
                </a:lnTo>
                <a:lnTo>
                  <a:pt x="75052" y="391820"/>
                </a:lnTo>
                <a:lnTo>
                  <a:pt x="96900" y="351594"/>
                </a:lnTo>
                <a:lnTo>
                  <a:pt x="121213" y="312987"/>
                </a:lnTo>
                <a:lnTo>
                  <a:pt x="147884" y="276103"/>
                </a:lnTo>
                <a:lnTo>
                  <a:pt x="176809" y="241049"/>
                </a:lnTo>
                <a:lnTo>
                  <a:pt x="207881" y="207930"/>
                </a:lnTo>
                <a:lnTo>
                  <a:pt x="240995" y="176853"/>
                </a:lnTo>
                <a:lnTo>
                  <a:pt x="276045" y="147923"/>
                </a:lnTo>
                <a:lnTo>
                  <a:pt x="312926" y="121246"/>
                </a:lnTo>
                <a:lnTo>
                  <a:pt x="351531" y="96928"/>
                </a:lnTo>
                <a:lnTo>
                  <a:pt x="391756" y="75075"/>
                </a:lnTo>
                <a:lnTo>
                  <a:pt x="433494" y="55792"/>
                </a:lnTo>
                <a:lnTo>
                  <a:pt x="476640" y="39185"/>
                </a:lnTo>
                <a:lnTo>
                  <a:pt x="521088" y="25360"/>
                </a:lnTo>
                <a:lnTo>
                  <a:pt x="566732" y="14424"/>
                </a:lnTo>
                <a:lnTo>
                  <a:pt x="613467" y="6481"/>
                </a:lnTo>
                <a:lnTo>
                  <a:pt x="661188" y="1637"/>
                </a:lnTo>
                <a:lnTo>
                  <a:pt x="709787" y="0"/>
                </a:lnTo>
                <a:lnTo>
                  <a:pt x="758391" y="1636"/>
                </a:lnTo>
                <a:lnTo>
                  <a:pt x="806114" y="6476"/>
                </a:lnTo>
                <a:lnTo>
                  <a:pt x="852853" y="14413"/>
                </a:lnTo>
                <a:lnTo>
                  <a:pt x="898500" y="25343"/>
                </a:lnTo>
                <a:lnTo>
                  <a:pt x="942950" y="39158"/>
                </a:lnTo>
                <a:lnTo>
                  <a:pt x="986098" y="55755"/>
                </a:lnTo>
                <a:lnTo>
                  <a:pt x="1027839" y="75027"/>
                </a:lnTo>
                <a:lnTo>
                  <a:pt x="1068065" y="96868"/>
                </a:lnTo>
                <a:lnTo>
                  <a:pt x="1106672" y="121174"/>
                </a:lnTo>
                <a:lnTo>
                  <a:pt x="1143554" y="147838"/>
                </a:lnTo>
                <a:lnTo>
                  <a:pt x="1178605" y="176755"/>
                </a:lnTo>
                <a:lnTo>
                  <a:pt x="1211720" y="207820"/>
                </a:lnTo>
                <a:lnTo>
                  <a:pt x="1242794" y="240926"/>
                </a:lnTo>
                <a:lnTo>
                  <a:pt x="1271719" y="275969"/>
                </a:lnTo>
                <a:lnTo>
                  <a:pt x="1298391" y="312842"/>
                </a:lnTo>
                <a:lnTo>
                  <a:pt x="1322704" y="351441"/>
                </a:lnTo>
                <a:lnTo>
                  <a:pt x="1344552" y="391659"/>
                </a:lnTo>
                <a:lnTo>
                  <a:pt x="1363830" y="433391"/>
                </a:lnTo>
                <a:lnTo>
                  <a:pt x="1380433" y="476531"/>
                </a:lnTo>
                <a:lnTo>
                  <a:pt x="1394253" y="520975"/>
                </a:lnTo>
                <a:lnTo>
                  <a:pt x="1405186" y="566615"/>
                </a:lnTo>
                <a:lnTo>
                  <a:pt x="1413127" y="613348"/>
                </a:lnTo>
                <a:lnTo>
                  <a:pt x="1417968" y="661066"/>
                </a:lnTo>
                <a:lnTo>
                  <a:pt x="1419606" y="709665"/>
                </a:lnTo>
                <a:lnTo>
                  <a:pt x="1417968" y="758269"/>
                </a:lnTo>
                <a:lnTo>
                  <a:pt x="1413127" y="805995"/>
                </a:lnTo>
                <a:lnTo>
                  <a:pt x="1405186" y="852736"/>
                </a:lnTo>
                <a:lnTo>
                  <a:pt x="1394253" y="898387"/>
                </a:lnTo>
                <a:lnTo>
                  <a:pt x="1380433" y="942842"/>
                </a:lnTo>
                <a:lnTo>
                  <a:pt x="1363830" y="985996"/>
                </a:lnTo>
                <a:lnTo>
                  <a:pt x="1344552" y="1027742"/>
                </a:lnTo>
                <a:lnTo>
                  <a:pt x="1322704" y="1067975"/>
                </a:lnTo>
                <a:lnTo>
                  <a:pt x="1298391" y="1106589"/>
                </a:lnTo>
                <a:lnTo>
                  <a:pt x="1271719" y="1143478"/>
                </a:lnTo>
                <a:lnTo>
                  <a:pt x="1242794" y="1178537"/>
                </a:lnTo>
                <a:lnTo>
                  <a:pt x="1211720" y="1211660"/>
                </a:lnTo>
                <a:lnTo>
                  <a:pt x="1178605" y="1242740"/>
                </a:lnTo>
                <a:lnTo>
                  <a:pt x="1143554" y="1271673"/>
                </a:lnTo>
                <a:lnTo>
                  <a:pt x="1106672" y="1298352"/>
                </a:lnTo>
                <a:lnTo>
                  <a:pt x="1068065" y="1322672"/>
                </a:lnTo>
                <a:lnTo>
                  <a:pt x="1027839" y="1344527"/>
                </a:lnTo>
                <a:lnTo>
                  <a:pt x="986098" y="1363811"/>
                </a:lnTo>
                <a:lnTo>
                  <a:pt x="942950" y="1380419"/>
                </a:lnTo>
                <a:lnTo>
                  <a:pt x="898500" y="1394244"/>
                </a:lnTo>
                <a:lnTo>
                  <a:pt x="852853" y="1405181"/>
                </a:lnTo>
                <a:lnTo>
                  <a:pt x="806114" y="1413124"/>
                </a:lnTo>
                <a:lnTo>
                  <a:pt x="758391" y="1417968"/>
                </a:lnTo>
                <a:lnTo>
                  <a:pt x="709787" y="1419727"/>
                </a:lnTo>
                <a:close/>
              </a:path>
            </a:pathLst>
          </a:custGeom>
          <a:solidFill>
            <a:srgbClr val="006F7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6074623" y="1963460"/>
            <a:ext cx="1920240" cy="1920240"/>
          </a:xfrm>
          <a:custGeom>
            <a:avLst/>
            <a:gdLst/>
            <a:ahLst/>
            <a:cxnLst/>
            <a:rect l="l" t="t" r="r" b="b"/>
            <a:pathLst>
              <a:path w="1440179" h="1440180">
                <a:moveTo>
                  <a:pt x="719968" y="1439927"/>
                </a:moveTo>
                <a:lnTo>
                  <a:pt x="672628" y="1438395"/>
                </a:lnTo>
                <a:lnTo>
                  <a:pt x="626106" y="1433864"/>
                </a:lnTo>
                <a:lnTo>
                  <a:pt x="580497" y="1426429"/>
                </a:lnTo>
                <a:lnTo>
                  <a:pt x="535895" y="1416184"/>
                </a:lnTo>
                <a:lnTo>
                  <a:pt x="492396" y="1403224"/>
                </a:lnTo>
                <a:lnTo>
                  <a:pt x="450095" y="1387643"/>
                </a:lnTo>
                <a:lnTo>
                  <a:pt x="409085" y="1369538"/>
                </a:lnTo>
                <a:lnTo>
                  <a:pt x="369462" y="1349002"/>
                </a:lnTo>
                <a:lnTo>
                  <a:pt x="331322" y="1326131"/>
                </a:lnTo>
                <a:lnTo>
                  <a:pt x="294757" y="1301019"/>
                </a:lnTo>
                <a:lnTo>
                  <a:pt x="259865" y="1273761"/>
                </a:lnTo>
                <a:lnTo>
                  <a:pt x="226739" y="1244452"/>
                </a:lnTo>
                <a:lnTo>
                  <a:pt x="195474" y="1213188"/>
                </a:lnTo>
                <a:lnTo>
                  <a:pt x="166165" y="1180062"/>
                </a:lnTo>
                <a:lnTo>
                  <a:pt x="138907" y="1145169"/>
                </a:lnTo>
                <a:lnTo>
                  <a:pt x="113795" y="1108605"/>
                </a:lnTo>
                <a:lnTo>
                  <a:pt x="90924" y="1070465"/>
                </a:lnTo>
                <a:lnTo>
                  <a:pt x="70388" y="1030842"/>
                </a:lnTo>
                <a:lnTo>
                  <a:pt x="52283" y="989833"/>
                </a:lnTo>
                <a:lnTo>
                  <a:pt x="36703" y="947531"/>
                </a:lnTo>
                <a:lnTo>
                  <a:pt x="23742" y="904032"/>
                </a:lnTo>
                <a:lnTo>
                  <a:pt x="13497" y="859431"/>
                </a:lnTo>
                <a:lnTo>
                  <a:pt x="6062" y="813822"/>
                </a:lnTo>
                <a:lnTo>
                  <a:pt x="1531" y="767301"/>
                </a:lnTo>
                <a:lnTo>
                  <a:pt x="0" y="719961"/>
                </a:lnTo>
                <a:lnTo>
                  <a:pt x="1531" y="672622"/>
                </a:lnTo>
                <a:lnTo>
                  <a:pt x="6062" y="626101"/>
                </a:lnTo>
                <a:lnTo>
                  <a:pt x="13497" y="580493"/>
                </a:lnTo>
                <a:lnTo>
                  <a:pt x="23742" y="535892"/>
                </a:lnTo>
                <a:lnTo>
                  <a:pt x="36703" y="492393"/>
                </a:lnTo>
                <a:lnTo>
                  <a:pt x="52283" y="450092"/>
                </a:lnTo>
                <a:lnTo>
                  <a:pt x="70388" y="409083"/>
                </a:lnTo>
                <a:lnTo>
                  <a:pt x="90924" y="369460"/>
                </a:lnTo>
                <a:lnTo>
                  <a:pt x="113795" y="331320"/>
                </a:lnTo>
                <a:lnTo>
                  <a:pt x="138907" y="294756"/>
                </a:lnTo>
                <a:lnTo>
                  <a:pt x="166165" y="259864"/>
                </a:lnTo>
                <a:lnTo>
                  <a:pt x="195474" y="226738"/>
                </a:lnTo>
                <a:lnTo>
                  <a:pt x="226739" y="195473"/>
                </a:lnTo>
                <a:lnTo>
                  <a:pt x="259865" y="166165"/>
                </a:lnTo>
                <a:lnTo>
                  <a:pt x="294757" y="138907"/>
                </a:lnTo>
                <a:lnTo>
                  <a:pt x="331322" y="113795"/>
                </a:lnTo>
                <a:lnTo>
                  <a:pt x="369462" y="90924"/>
                </a:lnTo>
                <a:lnTo>
                  <a:pt x="409085" y="70388"/>
                </a:lnTo>
                <a:lnTo>
                  <a:pt x="450095" y="52283"/>
                </a:lnTo>
                <a:lnTo>
                  <a:pt x="492396" y="36702"/>
                </a:lnTo>
                <a:lnTo>
                  <a:pt x="535895" y="23742"/>
                </a:lnTo>
                <a:lnTo>
                  <a:pt x="580497" y="13497"/>
                </a:lnTo>
                <a:lnTo>
                  <a:pt x="626106" y="6062"/>
                </a:lnTo>
                <a:lnTo>
                  <a:pt x="672628" y="1531"/>
                </a:lnTo>
                <a:lnTo>
                  <a:pt x="719968" y="0"/>
                </a:lnTo>
                <a:lnTo>
                  <a:pt x="767307" y="1531"/>
                </a:lnTo>
                <a:lnTo>
                  <a:pt x="813829" y="6062"/>
                </a:lnTo>
                <a:lnTo>
                  <a:pt x="859438" y="13497"/>
                </a:lnTo>
                <a:lnTo>
                  <a:pt x="904040" y="23742"/>
                </a:lnTo>
                <a:lnTo>
                  <a:pt x="947539" y="36702"/>
                </a:lnTo>
                <a:lnTo>
                  <a:pt x="989841" y="52283"/>
                </a:lnTo>
                <a:lnTo>
                  <a:pt x="1030850" y="70388"/>
                </a:lnTo>
                <a:lnTo>
                  <a:pt x="1070473" y="90924"/>
                </a:lnTo>
                <a:lnTo>
                  <a:pt x="1108614" y="113795"/>
                </a:lnTo>
                <a:lnTo>
                  <a:pt x="1145178" y="138907"/>
                </a:lnTo>
                <a:lnTo>
                  <a:pt x="1180070" y="166165"/>
                </a:lnTo>
                <a:lnTo>
                  <a:pt x="1213196" y="195473"/>
                </a:lnTo>
                <a:lnTo>
                  <a:pt x="1244461" y="226738"/>
                </a:lnTo>
                <a:lnTo>
                  <a:pt x="1273770" y="259864"/>
                </a:lnTo>
                <a:lnTo>
                  <a:pt x="1301028" y="294756"/>
                </a:lnTo>
                <a:lnTo>
                  <a:pt x="1326140" y="331320"/>
                </a:lnTo>
                <a:lnTo>
                  <a:pt x="1349011" y="369460"/>
                </a:lnTo>
                <a:lnTo>
                  <a:pt x="1369547" y="409083"/>
                </a:lnTo>
                <a:lnTo>
                  <a:pt x="1387652" y="450092"/>
                </a:lnTo>
                <a:lnTo>
                  <a:pt x="1403233" y="492393"/>
                </a:lnTo>
                <a:lnTo>
                  <a:pt x="1416193" y="535892"/>
                </a:lnTo>
                <a:lnTo>
                  <a:pt x="1426438" y="580493"/>
                </a:lnTo>
                <a:lnTo>
                  <a:pt x="1433873" y="626101"/>
                </a:lnTo>
                <a:lnTo>
                  <a:pt x="1438404" y="672622"/>
                </a:lnTo>
                <a:lnTo>
                  <a:pt x="1439936" y="719961"/>
                </a:lnTo>
                <a:lnTo>
                  <a:pt x="1438404" y="767301"/>
                </a:lnTo>
                <a:lnTo>
                  <a:pt x="1433873" y="813822"/>
                </a:lnTo>
                <a:lnTo>
                  <a:pt x="1426438" y="859431"/>
                </a:lnTo>
                <a:lnTo>
                  <a:pt x="1416193" y="904032"/>
                </a:lnTo>
                <a:lnTo>
                  <a:pt x="1403233" y="947531"/>
                </a:lnTo>
                <a:lnTo>
                  <a:pt x="1387652" y="989833"/>
                </a:lnTo>
                <a:lnTo>
                  <a:pt x="1369547" y="1030842"/>
                </a:lnTo>
                <a:lnTo>
                  <a:pt x="1349011" y="1070465"/>
                </a:lnTo>
                <a:lnTo>
                  <a:pt x="1326140" y="1108605"/>
                </a:lnTo>
                <a:lnTo>
                  <a:pt x="1301028" y="1145169"/>
                </a:lnTo>
                <a:lnTo>
                  <a:pt x="1273770" y="1180062"/>
                </a:lnTo>
                <a:lnTo>
                  <a:pt x="1244461" y="1213188"/>
                </a:lnTo>
                <a:lnTo>
                  <a:pt x="1213196" y="1244452"/>
                </a:lnTo>
                <a:lnTo>
                  <a:pt x="1180070" y="1273761"/>
                </a:lnTo>
                <a:lnTo>
                  <a:pt x="1145178" y="1301019"/>
                </a:lnTo>
                <a:lnTo>
                  <a:pt x="1108614" y="1326131"/>
                </a:lnTo>
                <a:lnTo>
                  <a:pt x="1070473" y="1349002"/>
                </a:lnTo>
                <a:lnTo>
                  <a:pt x="1030850" y="1369538"/>
                </a:lnTo>
                <a:lnTo>
                  <a:pt x="989841" y="1387643"/>
                </a:lnTo>
                <a:lnTo>
                  <a:pt x="947539" y="1403224"/>
                </a:lnTo>
                <a:lnTo>
                  <a:pt x="904040" y="1416184"/>
                </a:lnTo>
                <a:lnTo>
                  <a:pt x="859438" y="1426429"/>
                </a:lnTo>
                <a:lnTo>
                  <a:pt x="813829" y="1433864"/>
                </a:lnTo>
                <a:lnTo>
                  <a:pt x="767307" y="1438395"/>
                </a:lnTo>
                <a:lnTo>
                  <a:pt x="719968" y="1439927"/>
                </a:lnTo>
                <a:close/>
              </a:path>
            </a:pathLst>
          </a:custGeom>
          <a:solidFill>
            <a:srgbClr val="00A29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p:nvPr/>
        </p:nvSpPr>
        <p:spPr>
          <a:xfrm>
            <a:off x="8258860" y="3761101"/>
            <a:ext cx="2352040" cy="2352040"/>
          </a:xfrm>
          <a:custGeom>
            <a:avLst/>
            <a:gdLst/>
            <a:ahLst/>
            <a:cxnLst/>
            <a:rect l="l" t="t" r="r" b="b"/>
            <a:pathLst>
              <a:path w="1764029" h="1764029">
                <a:moveTo>
                  <a:pt x="881999" y="1764036"/>
                </a:moveTo>
                <a:lnTo>
                  <a:pt x="833602" y="1762731"/>
                </a:lnTo>
                <a:lnTo>
                  <a:pt x="785888" y="1758861"/>
                </a:lnTo>
                <a:lnTo>
                  <a:pt x="738923" y="1752493"/>
                </a:lnTo>
                <a:lnTo>
                  <a:pt x="692776" y="1743695"/>
                </a:lnTo>
                <a:lnTo>
                  <a:pt x="647513" y="1732533"/>
                </a:lnTo>
                <a:lnTo>
                  <a:pt x="603201" y="1719075"/>
                </a:lnTo>
                <a:lnTo>
                  <a:pt x="559909" y="1703388"/>
                </a:lnTo>
                <a:lnTo>
                  <a:pt x="517702" y="1685540"/>
                </a:lnTo>
                <a:lnTo>
                  <a:pt x="476649" y="1665596"/>
                </a:lnTo>
                <a:lnTo>
                  <a:pt x="436816" y="1643626"/>
                </a:lnTo>
                <a:lnTo>
                  <a:pt x="398271" y="1619696"/>
                </a:lnTo>
                <a:lnTo>
                  <a:pt x="361081" y="1593872"/>
                </a:lnTo>
                <a:lnTo>
                  <a:pt x="325314" y="1566223"/>
                </a:lnTo>
                <a:lnTo>
                  <a:pt x="291035" y="1536816"/>
                </a:lnTo>
                <a:lnTo>
                  <a:pt x="258314" y="1505718"/>
                </a:lnTo>
                <a:lnTo>
                  <a:pt x="227216" y="1472995"/>
                </a:lnTo>
                <a:lnTo>
                  <a:pt x="197809" y="1438716"/>
                </a:lnTo>
                <a:lnTo>
                  <a:pt x="170161" y="1402947"/>
                </a:lnTo>
                <a:lnTo>
                  <a:pt x="144338" y="1365756"/>
                </a:lnTo>
                <a:lnTo>
                  <a:pt x="120408" y="1327210"/>
                </a:lnTo>
                <a:lnTo>
                  <a:pt x="98438" y="1287376"/>
                </a:lnTo>
                <a:lnTo>
                  <a:pt x="78495" y="1246321"/>
                </a:lnTo>
                <a:lnTo>
                  <a:pt x="60647" y="1204113"/>
                </a:lnTo>
                <a:lnTo>
                  <a:pt x="44960" y="1160818"/>
                </a:lnTo>
                <a:lnTo>
                  <a:pt x="31502" y="1116505"/>
                </a:lnTo>
                <a:lnTo>
                  <a:pt x="20340" y="1071240"/>
                </a:lnTo>
                <a:lnTo>
                  <a:pt x="11542" y="1025090"/>
                </a:lnTo>
                <a:lnTo>
                  <a:pt x="5174" y="978123"/>
                </a:lnTo>
                <a:lnTo>
                  <a:pt x="1304" y="930406"/>
                </a:lnTo>
                <a:lnTo>
                  <a:pt x="0" y="882005"/>
                </a:lnTo>
                <a:lnTo>
                  <a:pt x="1305" y="833608"/>
                </a:lnTo>
                <a:lnTo>
                  <a:pt x="5176" y="785894"/>
                </a:lnTo>
                <a:lnTo>
                  <a:pt x="11545" y="738929"/>
                </a:lnTo>
                <a:lnTo>
                  <a:pt x="20346" y="692781"/>
                </a:lnTo>
                <a:lnTo>
                  <a:pt x="31511" y="647518"/>
                </a:lnTo>
                <a:lnTo>
                  <a:pt x="44972" y="603207"/>
                </a:lnTo>
                <a:lnTo>
                  <a:pt x="60662" y="559914"/>
                </a:lnTo>
                <a:lnTo>
                  <a:pt x="78514" y="517707"/>
                </a:lnTo>
                <a:lnTo>
                  <a:pt x="98461" y="476654"/>
                </a:lnTo>
                <a:lnTo>
                  <a:pt x="120435" y="436821"/>
                </a:lnTo>
                <a:lnTo>
                  <a:pt x="144369" y="398276"/>
                </a:lnTo>
                <a:lnTo>
                  <a:pt x="170196" y="361085"/>
                </a:lnTo>
                <a:lnTo>
                  <a:pt x="197848" y="325317"/>
                </a:lnTo>
                <a:lnTo>
                  <a:pt x="227258" y="291039"/>
                </a:lnTo>
                <a:lnTo>
                  <a:pt x="258359" y="258317"/>
                </a:lnTo>
                <a:lnTo>
                  <a:pt x="291084" y="227219"/>
                </a:lnTo>
                <a:lnTo>
                  <a:pt x="325365" y="197812"/>
                </a:lnTo>
                <a:lnTo>
                  <a:pt x="361134" y="170163"/>
                </a:lnTo>
                <a:lnTo>
                  <a:pt x="398325" y="144340"/>
                </a:lnTo>
                <a:lnTo>
                  <a:pt x="436870" y="120410"/>
                </a:lnTo>
                <a:lnTo>
                  <a:pt x="476703" y="98439"/>
                </a:lnTo>
                <a:lnTo>
                  <a:pt x="517755" y="78496"/>
                </a:lnTo>
                <a:lnTo>
                  <a:pt x="559959" y="60647"/>
                </a:lnTo>
                <a:lnTo>
                  <a:pt x="603248" y="44961"/>
                </a:lnTo>
                <a:lnTo>
                  <a:pt x="647555" y="31503"/>
                </a:lnTo>
                <a:lnTo>
                  <a:pt x="692812" y="20341"/>
                </a:lnTo>
                <a:lnTo>
                  <a:pt x="738953" y="11542"/>
                </a:lnTo>
                <a:lnTo>
                  <a:pt x="785909" y="5174"/>
                </a:lnTo>
                <a:lnTo>
                  <a:pt x="833613" y="1304"/>
                </a:lnTo>
                <a:lnTo>
                  <a:pt x="881999" y="0"/>
                </a:lnTo>
                <a:lnTo>
                  <a:pt x="930385" y="1304"/>
                </a:lnTo>
                <a:lnTo>
                  <a:pt x="978090" y="5174"/>
                </a:lnTo>
                <a:lnTo>
                  <a:pt x="1025047" y="11542"/>
                </a:lnTo>
                <a:lnTo>
                  <a:pt x="1071188" y="20341"/>
                </a:lnTo>
                <a:lnTo>
                  <a:pt x="1116446" y="31503"/>
                </a:lnTo>
                <a:lnTo>
                  <a:pt x="1160754" y="44961"/>
                </a:lnTo>
                <a:lnTo>
                  <a:pt x="1204044" y="60647"/>
                </a:lnTo>
                <a:lnTo>
                  <a:pt x="1246249" y="78496"/>
                </a:lnTo>
                <a:lnTo>
                  <a:pt x="1287302" y="98439"/>
                </a:lnTo>
                <a:lnTo>
                  <a:pt x="1327136" y="120410"/>
                </a:lnTo>
                <a:lnTo>
                  <a:pt x="1365683" y="144340"/>
                </a:lnTo>
                <a:lnTo>
                  <a:pt x="1402875" y="170163"/>
                </a:lnTo>
                <a:lnTo>
                  <a:pt x="1438646" y="197812"/>
                </a:lnTo>
                <a:lnTo>
                  <a:pt x="1472928" y="227219"/>
                </a:lnTo>
                <a:lnTo>
                  <a:pt x="1505654" y="258317"/>
                </a:lnTo>
                <a:lnTo>
                  <a:pt x="1536757" y="291039"/>
                </a:lnTo>
                <a:lnTo>
                  <a:pt x="1566169" y="325317"/>
                </a:lnTo>
                <a:lnTo>
                  <a:pt x="1593822" y="361085"/>
                </a:lnTo>
                <a:lnTo>
                  <a:pt x="1619651" y="398276"/>
                </a:lnTo>
                <a:lnTo>
                  <a:pt x="1643586" y="436821"/>
                </a:lnTo>
                <a:lnTo>
                  <a:pt x="1665562" y="476654"/>
                </a:lnTo>
                <a:lnTo>
                  <a:pt x="1685510" y="517707"/>
                </a:lnTo>
                <a:lnTo>
                  <a:pt x="1703363" y="559914"/>
                </a:lnTo>
                <a:lnTo>
                  <a:pt x="1719054" y="603207"/>
                </a:lnTo>
                <a:lnTo>
                  <a:pt x="1732516" y="647518"/>
                </a:lnTo>
                <a:lnTo>
                  <a:pt x="1743681" y="692781"/>
                </a:lnTo>
                <a:lnTo>
                  <a:pt x="1752483" y="738929"/>
                </a:lnTo>
                <a:lnTo>
                  <a:pt x="1758853" y="785894"/>
                </a:lnTo>
                <a:lnTo>
                  <a:pt x="1762724" y="833608"/>
                </a:lnTo>
                <a:lnTo>
                  <a:pt x="1764030" y="882005"/>
                </a:lnTo>
                <a:lnTo>
                  <a:pt x="1762725" y="930406"/>
                </a:lnTo>
                <a:lnTo>
                  <a:pt x="1758855" y="978123"/>
                </a:lnTo>
                <a:lnTo>
                  <a:pt x="1752487" y="1025090"/>
                </a:lnTo>
                <a:lnTo>
                  <a:pt x="1743689" y="1071240"/>
                </a:lnTo>
                <a:lnTo>
                  <a:pt x="1732527" y="1116505"/>
                </a:lnTo>
                <a:lnTo>
                  <a:pt x="1719069" y="1160818"/>
                </a:lnTo>
                <a:lnTo>
                  <a:pt x="1703382" y="1204113"/>
                </a:lnTo>
                <a:lnTo>
                  <a:pt x="1685533" y="1246321"/>
                </a:lnTo>
                <a:lnTo>
                  <a:pt x="1665590" y="1287376"/>
                </a:lnTo>
                <a:lnTo>
                  <a:pt x="1643620" y="1327210"/>
                </a:lnTo>
                <a:lnTo>
                  <a:pt x="1619690" y="1365756"/>
                </a:lnTo>
                <a:lnTo>
                  <a:pt x="1593866" y="1402947"/>
                </a:lnTo>
                <a:lnTo>
                  <a:pt x="1566217" y="1438716"/>
                </a:lnTo>
                <a:lnTo>
                  <a:pt x="1536810" y="1472995"/>
                </a:lnTo>
                <a:lnTo>
                  <a:pt x="1505712" y="1505718"/>
                </a:lnTo>
                <a:lnTo>
                  <a:pt x="1472989" y="1536816"/>
                </a:lnTo>
                <a:lnTo>
                  <a:pt x="1438710" y="1566223"/>
                </a:lnTo>
                <a:lnTo>
                  <a:pt x="1402941" y="1593872"/>
                </a:lnTo>
                <a:lnTo>
                  <a:pt x="1365750" y="1619696"/>
                </a:lnTo>
                <a:lnTo>
                  <a:pt x="1327204" y="1643626"/>
                </a:lnTo>
                <a:lnTo>
                  <a:pt x="1287370" y="1665596"/>
                </a:lnTo>
                <a:lnTo>
                  <a:pt x="1246315" y="1685540"/>
                </a:lnTo>
                <a:lnTo>
                  <a:pt x="1204107" y="1703388"/>
                </a:lnTo>
                <a:lnTo>
                  <a:pt x="1160812" y="1719075"/>
                </a:lnTo>
                <a:lnTo>
                  <a:pt x="1116499" y="1732533"/>
                </a:lnTo>
                <a:lnTo>
                  <a:pt x="1071234" y="1743695"/>
                </a:lnTo>
                <a:lnTo>
                  <a:pt x="1025084" y="1752493"/>
                </a:lnTo>
                <a:lnTo>
                  <a:pt x="978117" y="1758861"/>
                </a:lnTo>
                <a:lnTo>
                  <a:pt x="930399" y="1762731"/>
                </a:lnTo>
                <a:lnTo>
                  <a:pt x="881999" y="1764036"/>
                </a:lnTo>
                <a:close/>
              </a:path>
            </a:pathLst>
          </a:custGeom>
          <a:solidFill>
            <a:srgbClr val="72BE44"/>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0"/>
          <p:cNvSpPr txBox="1">
            <a:spLocks noGrp="1"/>
          </p:cNvSpPr>
          <p:nvPr>
            <p:ph type="title"/>
          </p:nvPr>
        </p:nvSpPr>
        <p:spPr>
          <a:xfrm>
            <a:off x="3449723" y="763831"/>
            <a:ext cx="6396503" cy="509541"/>
          </a:xfrm>
          <a:prstGeom prst="rect">
            <a:avLst/>
          </a:prstGeom>
        </p:spPr>
        <p:txBody>
          <a:bodyPr vert="horz" wrap="square" lIns="0" tIns="16933" rIns="0" bIns="0" rtlCol="0">
            <a:spAutoFit/>
          </a:bodyPr>
          <a:lstStyle/>
          <a:p>
            <a:pPr marL="730655">
              <a:spcBef>
                <a:spcPts val="133"/>
              </a:spcBef>
            </a:pPr>
            <a:r>
              <a:rPr spc="80" dirty="0"/>
              <a:t>Supported</a:t>
            </a:r>
            <a:r>
              <a:rPr spc="13" dirty="0"/>
              <a:t> </a:t>
            </a:r>
            <a:r>
              <a:rPr spc="113" dirty="0"/>
              <a:t>Works</a:t>
            </a:r>
          </a:p>
        </p:txBody>
      </p:sp>
      <p:sp>
        <p:nvSpPr>
          <p:cNvPr id="11" name="object 11"/>
          <p:cNvSpPr txBox="1"/>
          <p:nvPr/>
        </p:nvSpPr>
        <p:spPr>
          <a:xfrm>
            <a:off x="2453662" y="2367773"/>
            <a:ext cx="1054100" cy="608714"/>
          </a:xfrm>
          <a:prstGeom prst="rect">
            <a:avLst/>
          </a:prstGeom>
        </p:spPr>
        <p:txBody>
          <a:bodyPr vert="horz" wrap="square" lIns="0" tIns="44027" rIns="0" bIns="0" rtlCol="0">
            <a:spAutoFit/>
          </a:bodyPr>
          <a:lstStyle/>
          <a:p>
            <a:pPr marL="16933" marR="6773" lvl="0" indent="0" algn="l" defTabSz="1219170" rtl="0" eaLnBrk="1" fontAlgn="auto" latinLnBrk="0" hangingPunct="1">
              <a:lnSpc>
                <a:spcPts val="2200"/>
              </a:lnSpc>
              <a:spcBef>
                <a:spcPts val="347"/>
              </a:spcBef>
              <a:spcAft>
                <a:spcPts val="0"/>
              </a:spcAft>
              <a:buClrTx/>
              <a:buSzTx/>
              <a:buFontTx/>
              <a:buNone/>
              <a:tabLst/>
              <a:defRPr/>
            </a:pPr>
            <a:r>
              <a:rPr kumimoji="0" sz="1933" b="1" i="0" u="none" strike="noStrike" kern="0" cap="none" spc="0" normalizeH="0" baseline="0" noProof="0" dirty="0">
                <a:ln>
                  <a:noFill/>
                </a:ln>
                <a:solidFill>
                  <a:srgbClr val="FFFFFF"/>
                </a:solidFill>
                <a:effectLst/>
                <a:uLnTx/>
                <a:uFillTx/>
                <a:latin typeface="Roboto"/>
                <a:ea typeface="+mn-ea"/>
                <a:cs typeface="Roboto"/>
              </a:rPr>
              <a:t>Solar</a:t>
            </a:r>
            <a:r>
              <a:rPr kumimoji="0" sz="1933" b="1" i="0" u="none" strike="noStrike" kern="0" cap="none" spc="267" normalizeH="0" baseline="0" noProof="0" dirty="0">
                <a:ln>
                  <a:noFill/>
                </a:ln>
                <a:solidFill>
                  <a:srgbClr val="FFFFFF"/>
                </a:solidFill>
                <a:effectLst/>
                <a:uLnTx/>
                <a:uFillTx/>
                <a:latin typeface="Roboto"/>
                <a:ea typeface="+mn-ea"/>
                <a:cs typeface="Roboto"/>
              </a:rPr>
              <a:t> </a:t>
            </a:r>
            <a:r>
              <a:rPr kumimoji="0" sz="1933" b="1" i="0" u="none" strike="noStrike" kern="0" cap="none" spc="40" normalizeH="0" baseline="0" noProof="0" dirty="0">
                <a:ln>
                  <a:noFill/>
                </a:ln>
                <a:solidFill>
                  <a:srgbClr val="FFFFFF"/>
                </a:solidFill>
                <a:effectLst/>
                <a:uLnTx/>
                <a:uFillTx/>
                <a:latin typeface="Roboto"/>
                <a:ea typeface="+mn-ea"/>
                <a:cs typeface="Roboto"/>
              </a:rPr>
              <a:t>PV </a:t>
            </a:r>
            <a:r>
              <a:rPr kumimoji="0" sz="1933" b="1" i="0" u="none" strike="noStrike" kern="0" cap="none" spc="47" normalizeH="0" baseline="0" noProof="0" dirty="0">
                <a:ln>
                  <a:noFill/>
                </a:ln>
                <a:solidFill>
                  <a:srgbClr val="FFFFFF"/>
                </a:solidFill>
                <a:effectLst/>
                <a:uLnTx/>
                <a:uFillTx/>
                <a:latin typeface="Roboto"/>
                <a:ea typeface="+mn-ea"/>
                <a:cs typeface="Roboto"/>
              </a:rPr>
              <a:t>Systems</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2" name="object 12"/>
          <p:cNvSpPr txBox="1"/>
          <p:nvPr/>
        </p:nvSpPr>
        <p:spPr>
          <a:xfrm>
            <a:off x="1800126" y="4381087"/>
            <a:ext cx="2002367" cy="1172971"/>
          </a:xfrm>
          <a:prstGeom prst="rect">
            <a:avLst/>
          </a:prstGeom>
        </p:spPr>
        <p:txBody>
          <a:bodyPr vert="horz" wrap="square" lIns="0" tIns="44027" rIns="0" bIns="0" rtlCol="0">
            <a:spAutoFit/>
          </a:bodyPr>
          <a:lstStyle/>
          <a:p>
            <a:pPr marL="16933" marR="6773" lvl="0" indent="-847" algn="ctr" defTabSz="1219170" rtl="0" eaLnBrk="1" fontAlgn="auto" latinLnBrk="0" hangingPunct="1">
              <a:lnSpc>
                <a:spcPts val="2200"/>
              </a:lnSpc>
              <a:spcBef>
                <a:spcPts val="347"/>
              </a:spcBef>
              <a:spcAft>
                <a:spcPts val="0"/>
              </a:spcAft>
              <a:buClrTx/>
              <a:buSzTx/>
              <a:buFontTx/>
              <a:buNone/>
              <a:tabLst/>
              <a:defRPr/>
            </a:pPr>
            <a:r>
              <a:rPr kumimoji="0" sz="1933" b="1" i="0" u="none" strike="noStrike" kern="0" cap="none" spc="80" normalizeH="0" baseline="0" noProof="0" dirty="0">
                <a:ln>
                  <a:noFill/>
                </a:ln>
                <a:solidFill>
                  <a:srgbClr val="FFFFFF"/>
                </a:solidFill>
                <a:effectLst/>
                <a:uLnTx/>
                <a:uFillTx/>
                <a:latin typeface="Roboto"/>
                <a:ea typeface="+mn-ea"/>
                <a:cs typeface="Roboto"/>
              </a:rPr>
              <a:t>Battery</a:t>
            </a:r>
            <a:r>
              <a:rPr kumimoji="0" sz="1933" b="1" i="0" u="none" strike="noStrike" kern="0" cap="none" spc="0" normalizeH="0" baseline="0" noProof="0" dirty="0">
                <a:ln>
                  <a:noFill/>
                </a:ln>
                <a:solidFill>
                  <a:srgbClr val="FFFFFF"/>
                </a:solidFill>
                <a:effectLst/>
                <a:uLnTx/>
                <a:uFillTx/>
                <a:latin typeface="Roboto"/>
                <a:ea typeface="+mn-ea"/>
                <a:cs typeface="Roboto"/>
              </a:rPr>
              <a:t> </a:t>
            </a:r>
            <a:r>
              <a:rPr kumimoji="0" sz="1933" b="1" i="0" u="none" strike="noStrike" kern="0" cap="none" spc="-13" normalizeH="0" baseline="0" noProof="0" dirty="0">
                <a:ln>
                  <a:noFill/>
                </a:ln>
                <a:solidFill>
                  <a:srgbClr val="FFFFFF"/>
                </a:solidFill>
                <a:effectLst/>
                <a:uLnTx/>
                <a:uFillTx/>
                <a:latin typeface="Roboto"/>
                <a:ea typeface="+mn-ea"/>
                <a:cs typeface="Roboto"/>
              </a:rPr>
              <a:t>storage </a:t>
            </a:r>
            <a:r>
              <a:rPr kumimoji="0" sz="1933" b="1" i="0" u="none" strike="noStrike" kern="0" cap="none" spc="80" normalizeH="0" baseline="0" noProof="0" dirty="0">
                <a:ln>
                  <a:noFill/>
                </a:ln>
                <a:solidFill>
                  <a:srgbClr val="FFFFFF"/>
                </a:solidFill>
                <a:effectLst/>
                <a:uLnTx/>
                <a:uFillTx/>
                <a:latin typeface="Roboto"/>
                <a:ea typeface="+mn-ea"/>
                <a:cs typeface="Roboto"/>
              </a:rPr>
              <a:t>where</a:t>
            </a:r>
            <a:r>
              <a:rPr kumimoji="0" sz="1933" b="1" i="0" u="none" strike="noStrike" kern="0" cap="none" spc="13" normalizeH="0" baseline="0" noProof="0" dirty="0">
                <a:ln>
                  <a:noFill/>
                </a:ln>
                <a:solidFill>
                  <a:srgbClr val="FFFFFF"/>
                </a:solidFill>
                <a:effectLst/>
                <a:uLnTx/>
                <a:uFillTx/>
                <a:latin typeface="Roboto"/>
                <a:ea typeface="+mn-ea"/>
                <a:cs typeface="Roboto"/>
              </a:rPr>
              <a:t> </a:t>
            </a:r>
            <a:r>
              <a:rPr kumimoji="0" sz="1933" b="1" i="0" u="none" strike="noStrike" kern="0" cap="none" spc="53" normalizeH="0" baseline="0" noProof="0" dirty="0">
                <a:ln>
                  <a:noFill/>
                </a:ln>
                <a:solidFill>
                  <a:srgbClr val="FFFFFF"/>
                </a:solidFill>
                <a:effectLst/>
                <a:uLnTx/>
                <a:uFillTx/>
                <a:latin typeface="Roboto"/>
                <a:ea typeface="+mn-ea"/>
                <a:cs typeface="Roboto"/>
              </a:rPr>
              <a:t>combined </a:t>
            </a:r>
            <a:r>
              <a:rPr kumimoji="0" sz="1933" b="1" i="0" u="none" strike="noStrike" kern="0" cap="none" spc="120" normalizeH="0" baseline="0" noProof="0" dirty="0">
                <a:ln>
                  <a:noFill/>
                </a:ln>
                <a:solidFill>
                  <a:srgbClr val="FFFFFF"/>
                </a:solidFill>
                <a:effectLst/>
                <a:uLnTx/>
                <a:uFillTx/>
                <a:latin typeface="Roboto"/>
                <a:ea typeface="+mn-ea"/>
                <a:cs typeface="Roboto"/>
              </a:rPr>
              <a:t>with</a:t>
            </a:r>
            <a:r>
              <a:rPr kumimoji="0" sz="1933" b="1" i="0" u="none" strike="noStrike" kern="0" cap="none" spc="20" normalizeH="0" baseline="0" noProof="0" dirty="0">
                <a:ln>
                  <a:noFill/>
                </a:ln>
                <a:solidFill>
                  <a:srgbClr val="FFFFFF"/>
                </a:solidFill>
                <a:effectLst/>
                <a:uLnTx/>
                <a:uFillTx/>
                <a:latin typeface="Roboto"/>
                <a:ea typeface="+mn-ea"/>
                <a:cs typeface="Roboto"/>
              </a:rPr>
              <a:t> </a:t>
            </a:r>
            <a:r>
              <a:rPr kumimoji="0" sz="1933" b="1" i="0" u="none" strike="noStrike" kern="0" cap="none" spc="0" normalizeH="0" baseline="0" noProof="0" dirty="0">
                <a:ln>
                  <a:noFill/>
                </a:ln>
                <a:solidFill>
                  <a:srgbClr val="FFFFFF"/>
                </a:solidFill>
                <a:effectLst/>
                <a:uLnTx/>
                <a:uFillTx/>
                <a:latin typeface="Roboto"/>
                <a:ea typeface="+mn-ea"/>
                <a:cs typeface="Roboto"/>
              </a:rPr>
              <a:t>a</a:t>
            </a:r>
            <a:r>
              <a:rPr kumimoji="0" sz="1933" b="1" i="0" u="none" strike="noStrike" kern="0" cap="none" spc="27" normalizeH="0" baseline="0" noProof="0" dirty="0">
                <a:ln>
                  <a:noFill/>
                </a:ln>
                <a:solidFill>
                  <a:srgbClr val="FFFFFF"/>
                </a:solidFill>
                <a:effectLst/>
                <a:uLnTx/>
                <a:uFillTx/>
                <a:latin typeface="Roboto"/>
                <a:ea typeface="+mn-ea"/>
                <a:cs typeface="Roboto"/>
              </a:rPr>
              <a:t> </a:t>
            </a:r>
            <a:r>
              <a:rPr kumimoji="0" sz="1933" b="1" i="0" u="none" strike="noStrike" kern="0" cap="none" spc="100" normalizeH="0" baseline="0" noProof="0" dirty="0">
                <a:ln>
                  <a:noFill/>
                </a:ln>
                <a:solidFill>
                  <a:srgbClr val="FFFFFF"/>
                </a:solidFill>
                <a:effectLst/>
                <a:uLnTx/>
                <a:uFillTx/>
                <a:latin typeface="Roboto"/>
                <a:ea typeface="+mn-ea"/>
                <a:cs typeface="Roboto"/>
              </a:rPr>
              <a:t>new</a:t>
            </a:r>
            <a:r>
              <a:rPr kumimoji="0" sz="1933" b="1" i="0" u="none" strike="noStrike" kern="0" cap="none" spc="27" normalizeH="0" baseline="0" noProof="0" dirty="0">
                <a:ln>
                  <a:noFill/>
                </a:ln>
                <a:solidFill>
                  <a:srgbClr val="FFFFFF"/>
                </a:solidFill>
                <a:effectLst/>
                <a:uLnTx/>
                <a:uFillTx/>
                <a:latin typeface="Roboto"/>
                <a:ea typeface="+mn-ea"/>
                <a:cs typeface="Roboto"/>
              </a:rPr>
              <a:t> </a:t>
            </a:r>
            <a:r>
              <a:rPr kumimoji="0" sz="1933" b="1" i="0" u="none" strike="noStrike" kern="0" cap="none" spc="-27" normalizeH="0" baseline="0" noProof="0" dirty="0">
                <a:ln>
                  <a:noFill/>
                </a:ln>
                <a:solidFill>
                  <a:srgbClr val="FFFFFF"/>
                </a:solidFill>
                <a:effectLst/>
                <a:uLnTx/>
                <a:uFillTx/>
                <a:latin typeface="Roboto"/>
                <a:ea typeface="+mn-ea"/>
                <a:cs typeface="Roboto"/>
              </a:rPr>
              <a:t>solar </a:t>
            </a:r>
            <a:r>
              <a:rPr kumimoji="0" sz="1933" b="1" i="0" u="none" strike="noStrike" kern="0" cap="none" spc="73" normalizeH="0" baseline="0" noProof="0" dirty="0">
                <a:ln>
                  <a:noFill/>
                </a:ln>
                <a:solidFill>
                  <a:srgbClr val="FFFFFF"/>
                </a:solidFill>
                <a:effectLst/>
                <a:uLnTx/>
                <a:uFillTx/>
                <a:latin typeface="Roboto"/>
                <a:ea typeface="+mn-ea"/>
                <a:cs typeface="Roboto"/>
              </a:rPr>
              <a:t>PV</a:t>
            </a:r>
            <a:r>
              <a:rPr kumimoji="0" sz="1933" b="1" i="0" u="none" strike="noStrike" kern="0" cap="none" spc="7" normalizeH="0" baseline="0" noProof="0" dirty="0">
                <a:ln>
                  <a:noFill/>
                </a:ln>
                <a:solidFill>
                  <a:srgbClr val="FFFFFF"/>
                </a:solidFill>
                <a:effectLst/>
                <a:uLnTx/>
                <a:uFillTx/>
                <a:latin typeface="Roboto"/>
                <a:ea typeface="+mn-ea"/>
                <a:cs typeface="Roboto"/>
              </a:rPr>
              <a:t> </a:t>
            </a:r>
            <a:r>
              <a:rPr kumimoji="0" sz="1933" b="1" i="0" u="none" strike="noStrike" kern="0" cap="none" spc="53" normalizeH="0" baseline="0" noProof="0" dirty="0">
                <a:ln>
                  <a:noFill/>
                </a:ln>
                <a:solidFill>
                  <a:srgbClr val="FFFFFF"/>
                </a:solidFill>
                <a:effectLst/>
                <a:uLnTx/>
                <a:uFillTx/>
                <a:latin typeface="Roboto"/>
                <a:ea typeface="+mn-ea"/>
                <a:cs typeface="Roboto"/>
              </a:rPr>
              <a:t>system</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3" name="object 13"/>
          <p:cNvSpPr txBox="1"/>
          <p:nvPr/>
        </p:nvSpPr>
        <p:spPr>
          <a:xfrm>
            <a:off x="4350119" y="3107287"/>
            <a:ext cx="1258147" cy="319682"/>
          </a:xfrm>
          <a:prstGeom prst="rect">
            <a:avLst/>
          </a:prstGeom>
        </p:spPr>
        <p:txBody>
          <a:bodyPr vert="horz" wrap="square" lIns="0" tIns="22013" rIns="0" bIns="0" rtlCol="0">
            <a:spAutoFit/>
          </a:bodyPr>
          <a:lstStyle/>
          <a:p>
            <a:pPr marL="16933" marR="0" lvl="0" indent="0" algn="l" defTabSz="1219170" rtl="0" eaLnBrk="1" fontAlgn="auto" latinLnBrk="0" hangingPunct="1">
              <a:lnSpc>
                <a:spcPct val="100000"/>
              </a:lnSpc>
              <a:spcBef>
                <a:spcPts val="173"/>
              </a:spcBef>
              <a:spcAft>
                <a:spcPts val="0"/>
              </a:spcAft>
              <a:buClrTx/>
              <a:buSzTx/>
              <a:buFontTx/>
              <a:buNone/>
              <a:tabLst/>
              <a:defRPr/>
            </a:pPr>
            <a:r>
              <a:rPr kumimoji="0" sz="1933" b="1" i="0" u="none" strike="noStrike" kern="0" cap="none" spc="73" normalizeH="0" baseline="0" noProof="0" dirty="0">
                <a:ln>
                  <a:noFill/>
                </a:ln>
                <a:solidFill>
                  <a:srgbClr val="FFFFFF"/>
                </a:solidFill>
                <a:effectLst/>
                <a:uLnTx/>
                <a:uFillTx/>
                <a:latin typeface="Roboto"/>
                <a:ea typeface="+mn-ea"/>
                <a:cs typeface="Roboto"/>
              </a:rPr>
              <a:t>Insulation</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4" name="object 14"/>
          <p:cNvSpPr txBox="1"/>
          <p:nvPr/>
        </p:nvSpPr>
        <p:spPr>
          <a:xfrm>
            <a:off x="4244577" y="5019338"/>
            <a:ext cx="1655233" cy="629230"/>
          </a:xfrm>
          <a:prstGeom prst="rect">
            <a:avLst/>
          </a:prstGeom>
        </p:spPr>
        <p:txBody>
          <a:bodyPr vert="horz" wrap="square" lIns="0" tIns="38945" rIns="0" bIns="0" rtlCol="0">
            <a:spAutoFit/>
          </a:bodyPr>
          <a:lstStyle/>
          <a:p>
            <a:pPr marL="327652" marR="6773" lvl="0" indent="-310719" algn="l" defTabSz="1219170" rtl="0" eaLnBrk="1" fontAlgn="auto" latinLnBrk="0" hangingPunct="1">
              <a:lnSpc>
                <a:spcPts val="2252"/>
              </a:lnSpc>
              <a:spcBef>
                <a:spcPts val="305"/>
              </a:spcBef>
              <a:spcAft>
                <a:spcPts val="0"/>
              </a:spcAft>
              <a:buClrTx/>
              <a:buSzTx/>
              <a:buFontTx/>
              <a:buNone/>
              <a:tabLst/>
              <a:defRPr/>
            </a:pPr>
            <a:r>
              <a:rPr kumimoji="0" sz="1933" b="1" i="0" u="none" strike="noStrike" kern="0" cap="none" spc="0" normalizeH="0" baseline="0" noProof="0" dirty="0">
                <a:ln>
                  <a:noFill/>
                </a:ln>
                <a:solidFill>
                  <a:srgbClr val="FFFFFF"/>
                </a:solidFill>
                <a:effectLst/>
                <a:uLnTx/>
                <a:uFillTx/>
                <a:latin typeface="Roboto"/>
                <a:ea typeface="+mn-ea"/>
                <a:cs typeface="Roboto"/>
              </a:rPr>
              <a:t>Solar</a:t>
            </a:r>
            <a:r>
              <a:rPr kumimoji="0" sz="1933" b="1" i="0" u="none" strike="noStrike" kern="0" cap="none" spc="267" normalizeH="0" baseline="0" noProof="0" dirty="0">
                <a:ln>
                  <a:noFill/>
                </a:ln>
                <a:solidFill>
                  <a:srgbClr val="FFFFFF"/>
                </a:solidFill>
                <a:effectLst/>
                <a:uLnTx/>
                <a:uFillTx/>
                <a:latin typeface="Roboto"/>
                <a:ea typeface="+mn-ea"/>
                <a:cs typeface="Roboto"/>
              </a:rPr>
              <a:t> </a:t>
            </a:r>
            <a:r>
              <a:rPr kumimoji="0" sz="1933" b="1" i="0" u="none" strike="noStrike" kern="0" cap="none" spc="80" normalizeH="0" baseline="0" noProof="0" dirty="0">
                <a:ln>
                  <a:noFill/>
                </a:ln>
                <a:solidFill>
                  <a:srgbClr val="FFFFFF"/>
                </a:solidFill>
                <a:effectLst/>
                <a:uLnTx/>
                <a:uFillTx/>
                <a:latin typeface="Roboto"/>
                <a:ea typeface="+mn-ea"/>
                <a:cs typeface="Roboto"/>
              </a:rPr>
              <a:t>thermal </a:t>
            </a:r>
            <a:r>
              <a:rPr kumimoji="0" sz="1933" b="1" i="0" u="none" strike="noStrike" kern="0" cap="none" spc="47" normalizeH="0" baseline="0" noProof="0" dirty="0">
                <a:ln>
                  <a:noFill/>
                </a:ln>
                <a:solidFill>
                  <a:srgbClr val="FFFFFF"/>
                </a:solidFill>
                <a:effectLst/>
                <a:uLnTx/>
                <a:uFillTx/>
                <a:latin typeface="Roboto"/>
                <a:ea typeface="+mn-ea"/>
                <a:cs typeface="Roboto"/>
              </a:rPr>
              <a:t>systems</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5" name="object 15"/>
          <p:cNvSpPr txBox="1"/>
          <p:nvPr/>
        </p:nvSpPr>
        <p:spPr>
          <a:xfrm>
            <a:off x="6280479" y="2491294"/>
            <a:ext cx="1515533" cy="895544"/>
          </a:xfrm>
          <a:prstGeom prst="rect">
            <a:avLst/>
          </a:prstGeom>
        </p:spPr>
        <p:txBody>
          <a:bodyPr vert="horz" wrap="square" lIns="0" tIns="29633" rIns="0" bIns="0" rtlCol="0">
            <a:spAutoFit/>
          </a:bodyPr>
          <a:lstStyle/>
          <a:p>
            <a:pPr marL="16933" marR="6773" lvl="0" indent="60958" algn="ctr" defTabSz="1219170" rtl="0" eaLnBrk="1" fontAlgn="auto" latinLnBrk="0" hangingPunct="1">
              <a:lnSpc>
                <a:spcPct val="97400"/>
              </a:lnSpc>
              <a:spcBef>
                <a:spcPts val="233"/>
              </a:spcBef>
              <a:spcAft>
                <a:spcPts val="0"/>
              </a:spcAft>
              <a:buClrTx/>
              <a:buSzTx/>
              <a:buFontTx/>
              <a:buNone/>
              <a:tabLst/>
              <a:defRPr/>
            </a:pPr>
            <a:r>
              <a:rPr kumimoji="0" sz="1933" b="1" i="0" u="none" strike="noStrike" kern="0" cap="none" spc="0" normalizeH="0" baseline="0" noProof="0" dirty="0">
                <a:ln>
                  <a:noFill/>
                </a:ln>
                <a:solidFill>
                  <a:srgbClr val="FFFFFF"/>
                </a:solidFill>
                <a:effectLst/>
                <a:uLnTx/>
                <a:uFillTx/>
                <a:latin typeface="Roboto"/>
                <a:ea typeface="+mn-ea"/>
                <a:cs typeface="Roboto"/>
              </a:rPr>
              <a:t>Double</a:t>
            </a:r>
            <a:r>
              <a:rPr kumimoji="0" sz="1933" b="1" i="0" u="none" strike="noStrike" kern="0" cap="none" spc="367" normalizeH="0" baseline="0" noProof="0" dirty="0">
                <a:ln>
                  <a:noFill/>
                </a:ln>
                <a:solidFill>
                  <a:srgbClr val="FFFFFF"/>
                </a:solidFill>
                <a:effectLst/>
                <a:uLnTx/>
                <a:uFillTx/>
                <a:latin typeface="Roboto"/>
                <a:ea typeface="+mn-ea"/>
                <a:cs typeface="Roboto"/>
              </a:rPr>
              <a:t> </a:t>
            </a:r>
            <a:r>
              <a:rPr kumimoji="0" sz="1933" b="1" i="0" u="none" strike="noStrike" kern="0" cap="none" spc="53" normalizeH="0" baseline="0" noProof="0" dirty="0">
                <a:ln>
                  <a:noFill/>
                </a:ln>
                <a:solidFill>
                  <a:srgbClr val="FFFFFF"/>
                </a:solidFill>
                <a:effectLst/>
                <a:uLnTx/>
                <a:uFillTx/>
                <a:latin typeface="Roboto"/>
                <a:ea typeface="+mn-ea"/>
                <a:cs typeface="Roboto"/>
              </a:rPr>
              <a:t>and </a:t>
            </a:r>
            <a:r>
              <a:rPr kumimoji="0" sz="1933" b="1" i="0" u="none" strike="noStrike" kern="0" cap="none" spc="80" normalizeH="0" baseline="0" noProof="0" dirty="0">
                <a:ln>
                  <a:noFill/>
                </a:ln>
                <a:solidFill>
                  <a:srgbClr val="FFFFFF"/>
                </a:solidFill>
                <a:effectLst/>
                <a:uLnTx/>
                <a:uFillTx/>
                <a:latin typeface="Roboto"/>
                <a:ea typeface="+mn-ea"/>
                <a:cs typeface="Roboto"/>
              </a:rPr>
              <a:t>triple</a:t>
            </a:r>
            <a:r>
              <a:rPr kumimoji="0" sz="1933" b="1" i="0" u="none" strike="noStrike" kern="0" cap="none" spc="27" normalizeH="0" baseline="0" noProof="0" dirty="0">
                <a:ln>
                  <a:noFill/>
                </a:ln>
                <a:solidFill>
                  <a:srgbClr val="FFFFFF"/>
                </a:solidFill>
                <a:effectLst/>
                <a:uLnTx/>
                <a:uFillTx/>
                <a:latin typeface="Roboto"/>
                <a:ea typeface="+mn-ea"/>
                <a:cs typeface="Roboto"/>
              </a:rPr>
              <a:t> </a:t>
            </a:r>
            <a:r>
              <a:rPr kumimoji="0" sz="1933" b="1" i="0" u="none" strike="noStrike" kern="0" cap="none" spc="-13" normalizeH="0" baseline="0" noProof="0" dirty="0">
                <a:ln>
                  <a:noFill/>
                </a:ln>
                <a:solidFill>
                  <a:srgbClr val="FFFFFF"/>
                </a:solidFill>
                <a:effectLst/>
                <a:uLnTx/>
                <a:uFillTx/>
                <a:latin typeface="Roboto"/>
                <a:ea typeface="+mn-ea"/>
                <a:cs typeface="Roboto"/>
              </a:rPr>
              <a:t>glazed </a:t>
            </a:r>
            <a:r>
              <a:rPr kumimoji="0" sz="1933" b="1" i="0" u="none" strike="noStrike" kern="0" cap="none" spc="73" normalizeH="0" baseline="0" noProof="0" dirty="0">
                <a:ln>
                  <a:noFill/>
                </a:ln>
                <a:solidFill>
                  <a:srgbClr val="FFFFFF"/>
                </a:solidFill>
                <a:effectLst/>
                <a:uLnTx/>
                <a:uFillTx/>
                <a:latin typeface="Roboto"/>
                <a:ea typeface="+mn-ea"/>
                <a:cs typeface="Roboto"/>
              </a:rPr>
              <a:t>windows</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6" name="object 16"/>
          <p:cNvSpPr txBox="1"/>
          <p:nvPr/>
        </p:nvSpPr>
        <p:spPr>
          <a:xfrm>
            <a:off x="6424160" y="4733191"/>
            <a:ext cx="1442720" cy="608714"/>
          </a:xfrm>
          <a:prstGeom prst="rect">
            <a:avLst/>
          </a:prstGeom>
        </p:spPr>
        <p:txBody>
          <a:bodyPr vert="horz" wrap="square" lIns="0" tIns="44027" rIns="0" bIns="0" rtlCol="0">
            <a:spAutoFit/>
          </a:bodyPr>
          <a:lstStyle/>
          <a:p>
            <a:pPr marL="16933" marR="6773" lvl="0" indent="121917" algn="l" defTabSz="1219170" rtl="0" eaLnBrk="1" fontAlgn="auto" latinLnBrk="0" hangingPunct="1">
              <a:lnSpc>
                <a:spcPts val="2200"/>
              </a:lnSpc>
              <a:spcBef>
                <a:spcPts val="347"/>
              </a:spcBef>
              <a:spcAft>
                <a:spcPts val="0"/>
              </a:spcAft>
              <a:buClrTx/>
              <a:buSzTx/>
              <a:buFontTx/>
              <a:buNone/>
              <a:tabLst/>
              <a:defRPr/>
            </a:pPr>
            <a:r>
              <a:rPr kumimoji="0" sz="1933" b="1" i="0" u="none" strike="noStrike" kern="0" cap="none" spc="113" normalizeH="0" baseline="0" noProof="0" dirty="0">
                <a:ln>
                  <a:noFill/>
                </a:ln>
                <a:solidFill>
                  <a:srgbClr val="FFFFFF"/>
                </a:solidFill>
                <a:effectLst/>
                <a:uLnTx/>
                <a:uFillTx/>
                <a:latin typeface="Roboto"/>
                <a:ea typeface="+mn-ea"/>
                <a:cs typeface="Roboto"/>
              </a:rPr>
              <a:t>Air</a:t>
            </a:r>
            <a:r>
              <a:rPr kumimoji="0" sz="1933" b="1" i="0" u="none" strike="noStrike" kern="0" cap="none" spc="7" normalizeH="0" baseline="0" noProof="0" dirty="0">
                <a:ln>
                  <a:noFill/>
                </a:ln>
                <a:solidFill>
                  <a:srgbClr val="FFFFFF"/>
                </a:solidFill>
                <a:effectLst/>
                <a:uLnTx/>
                <a:uFillTx/>
                <a:latin typeface="Roboto"/>
                <a:ea typeface="+mn-ea"/>
                <a:cs typeface="Roboto"/>
              </a:rPr>
              <a:t> </a:t>
            </a:r>
            <a:r>
              <a:rPr kumimoji="0" sz="1933" b="1" i="0" u="none" strike="noStrike" kern="0" cap="none" spc="-13" normalizeH="0" baseline="0" noProof="0" dirty="0">
                <a:ln>
                  <a:noFill/>
                </a:ln>
                <a:solidFill>
                  <a:srgbClr val="FFFFFF"/>
                </a:solidFill>
                <a:effectLst/>
                <a:uLnTx/>
                <a:uFillTx/>
                <a:latin typeface="Roboto"/>
                <a:ea typeface="+mn-ea"/>
                <a:cs typeface="Roboto"/>
              </a:rPr>
              <a:t>source </a:t>
            </a:r>
            <a:r>
              <a:rPr kumimoji="0" sz="1933" b="1" i="0" u="none" strike="noStrike" kern="0" cap="none" spc="67" normalizeH="0" baseline="0" noProof="0" dirty="0">
                <a:ln>
                  <a:noFill/>
                </a:ln>
                <a:solidFill>
                  <a:srgbClr val="FFFFFF"/>
                </a:solidFill>
                <a:effectLst/>
                <a:uLnTx/>
                <a:uFillTx/>
                <a:latin typeface="Roboto"/>
                <a:ea typeface="+mn-ea"/>
                <a:cs typeface="Roboto"/>
              </a:rPr>
              <a:t>heat</a:t>
            </a:r>
            <a:r>
              <a:rPr kumimoji="0" sz="1933" b="1" i="0" u="none" strike="noStrike" kern="0" cap="none" spc="7" normalizeH="0" baseline="0" noProof="0" dirty="0">
                <a:ln>
                  <a:noFill/>
                </a:ln>
                <a:solidFill>
                  <a:srgbClr val="FFFFFF"/>
                </a:solidFill>
                <a:effectLst/>
                <a:uLnTx/>
                <a:uFillTx/>
                <a:latin typeface="Roboto"/>
                <a:ea typeface="+mn-ea"/>
                <a:cs typeface="Roboto"/>
              </a:rPr>
              <a:t> </a:t>
            </a:r>
            <a:r>
              <a:rPr kumimoji="0" sz="1933" b="1" i="0" u="none" strike="noStrike" kern="0" cap="none" spc="87" normalizeH="0" baseline="0" noProof="0" dirty="0">
                <a:ln>
                  <a:noFill/>
                </a:ln>
                <a:solidFill>
                  <a:srgbClr val="FFFFFF"/>
                </a:solidFill>
                <a:effectLst/>
                <a:uLnTx/>
                <a:uFillTx/>
                <a:latin typeface="Roboto"/>
                <a:ea typeface="+mn-ea"/>
                <a:cs typeface="Roboto"/>
              </a:rPr>
              <a:t>pumps</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
        <p:nvSpPr>
          <p:cNvPr id="17" name="object 17"/>
          <p:cNvSpPr txBox="1"/>
          <p:nvPr/>
        </p:nvSpPr>
        <p:spPr>
          <a:xfrm>
            <a:off x="8428059" y="2226650"/>
            <a:ext cx="1418167" cy="890842"/>
          </a:xfrm>
          <a:prstGeom prst="rect">
            <a:avLst/>
          </a:prstGeom>
        </p:spPr>
        <p:txBody>
          <a:bodyPr vert="horz" wrap="square" lIns="0" tIns="44027" rIns="0" bIns="0" rtlCol="0">
            <a:spAutoFit/>
          </a:bodyPr>
          <a:lstStyle/>
          <a:p>
            <a:pPr marL="16933" marR="6773" lvl="0" indent="-847" algn="ctr" defTabSz="1219170" rtl="0" eaLnBrk="1" fontAlgn="auto" latinLnBrk="0" hangingPunct="1">
              <a:lnSpc>
                <a:spcPts val="2200"/>
              </a:lnSpc>
              <a:spcBef>
                <a:spcPts val="347"/>
              </a:spcBef>
              <a:spcAft>
                <a:spcPts val="0"/>
              </a:spcAft>
              <a:buClrTx/>
              <a:buSzTx/>
              <a:buFontTx/>
              <a:buNone/>
              <a:tabLst/>
              <a:defRPr/>
            </a:pPr>
            <a:r>
              <a:rPr kumimoji="0" sz="1933" b="1" i="0" u="none" strike="noStrike" kern="0" cap="none" spc="60" normalizeH="0" baseline="0" noProof="0" dirty="0">
                <a:ln>
                  <a:noFill/>
                </a:ln>
                <a:solidFill>
                  <a:srgbClr val="FFFFFF"/>
                </a:solidFill>
                <a:effectLst/>
                <a:uLnTx/>
                <a:uFillTx/>
                <a:latin typeface="Roboto"/>
                <a:ea typeface="+mn-ea"/>
                <a:cs typeface="Roboto"/>
              </a:rPr>
              <a:t>Ground </a:t>
            </a:r>
            <a:r>
              <a:rPr kumimoji="0" sz="1933" b="1" i="0" u="none" strike="noStrike" kern="0" cap="none" spc="0" normalizeH="0" baseline="0" noProof="0" dirty="0">
                <a:ln>
                  <a:noFill/>
                </a:ln>
                <a:solidFill>
                  <a:srgbClr val="FFFFFF"/>
                </a:solidFill>
                <a:effectLst/>
                <a:uLnTx/>
                <a:uFillTx/>
                <a:latin typeface="Roboto"/>
                <a:ea typeface="+mn-ea"/>
                <a:cs typeface="Roboto"/>
              </a:rPr>
              <a:t>source</a:t>
            </a:r>
            <a:r>
              <a:rPr kumimoji="0" sz="1933" b="1" i="0" u="none" strike="noStrike" kern="0" cap="none" spc="260" normalizeH="0" baseline="0" noProof="0" dirty="0">
                <a:ln>
                  <a:noFill/>
                </a:ln>
                <a:solidFill>
                  <a:srgbClr val="FFFFFF"/>
                </a:solidFill>
                <a:effectLst/>
                <a:uLnTx/>
                <a:uFillTx/>
                <a:latin typeface="Roboto"/>
                <a:ea typeface="+mn-ea"/>
                <a:cs typeface="Roboto"/>
              </a:rPr>
              <a:t> </a:t>
            </a:r>
            <a:r>
              <a:rPr kumimoji="0" sz="1933" b="1" i="0" u="none" strike="noStrike" kern="0" cap="none" spc="40" normalizeH="0" baseline="0" noProof="0" dirty="0">
                <a:ln>
                  <a:noFill/>
                </a:ln>
                <a:solidFill>
                  <a:srgbClr val="FFFFFF"/>
                </a:solidFill>
                <a:effectLst/>
                <a:uLnTx/>
                <a:uFillTx/>
                <a:latin typeface="Roboto"/>
                <a:ea typeface="+mn-ea"/>
                <a:cs typeface="Roboto"/>
              </a:rPr>
              <a:t>heat </a:t>
            </a:r>
            <a:r>
              <a:rPr kumimoji="0" sz="1933" b="1" i="0" u="none" strike="noStrike" kern="0" cap="none" spc="87" normalizeH="0" baseline="0" noProof="0" dirty="0">
                <a:ln>
                  <a:noFill/>
                </a:ln>
                <a:solidFill>
                  <a:srgbClr val="FFFFFF"/>
                </a:solidFill>
                <a:effectLst/>
                <a:uLnTx/>
                <a:uFillTx/>
                <a:latin typeface="Roboto"/>
                <a:ea typeface="+mn-ea"/>
                <a:cs typeface="Roboto"/>
              </a:rPr>
              <a:t>pumps</a:t>
            </a:r>
            <a:endParaRPr kumimoji="0" sz="1933"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8" name="object 18"/>
          <p:cNvSpPr txBox="1"/>
          <p:nvPr/>
        </p:nvSpPr>
        <p:spPr>
          <a:xfrm>
            <a:off x="8477591" y="4361702"/>
            <a:ext cx="2002367" cy="1172971"/>
          </a:xfrm>
          <a:prstGeom prst="rect">
            <a:avLst/>
          </a:prstGeom>
        </p:spPr>
        <p:txBody>
          <a:bodyPr vert="horz" wrap="square" lIns="0" tIns="44027" rIns="0" bIns="0" rtlCol="0">
            <a:spAutoFit/>
          </a:bodyPr>
          <a:lstStyle/>
          <a:p>
            <a:pPr marL="16933" marR="6773" lvl="0" indent="0" algn="ctr" defTabSz="1219170" rtl="0" eaLnBrk="1" fontAlgn="auto" latinLnBrk="0" hangingPunct="1">
              <a:lnSpc>
                <a:spcPts val="2200"/>
              </a:lnSpc>
              <a:spcBef>
                <a:spcPts val="347"/>
              </a:spcBef>
              <a:spcAft>
                <a:spcPts val="0"/>
              </a:spcAft>
              <a:buClrTx/>
              <a:buSzTx/>
              <a:buFontTx/>
              <a:buNone/>
              <a:tabLst/>
              <a:defRPr/>
            </a:pPr>
            <a:r>
              <a:rPr kumimoji="0" sz="1933" b="1" i="0" u="none" strike="noStrike" kern="0" cap="none" spc="73" normalizeH="0" baseline="0" noProof="0" dirty="0">
                <a:ln>
                  <a:noFill/>
                </a:ln>
                <a:solidFill>
                  <a:srgbClr val="FFFFFF"/>
                </a:solidFill>
                <a:effectLst/>
                <a:uLnTx/>
                <a:uFillTx/>
                <a:latin typeface="Roboto"/>
                <a:ea typeface="+mn-ea"/>
                <a:cs typeface="Roboto"/>
              </a:rPr>
              <a:t>Ventilation </a:t>
            </a:r>
            <a:r>
              <a:rPr kumimoji="0" sz="1933" b="1" i="0" u="none" strike="noStrike" kern="0" cap="none" spc="80" normalizeH="0" baseline="0" noProof="0" dirty="0">
                <a:ln>
                  <a:noFill/>
                </a:ln>
                <a:solidFill>
                  <a:srgbClr val="FFFFFF"/>
                </a:solidFill>
                <a:effectLst/>
                <a:uLnTx/>
                <a:uFillTx/>
                <a:latin typeface="Roboto"/>
                <a:ea typeface="+mn-ea"/>
                <a:cs typeface="Roboto"/>
              </a:rPr>
              <a:t>where</a:t>
            </a:r>
            <a:r>
              <a:rPr kumimoji="0" sz="1933" b="1" i="0" u="none" strike="noStrike" kern="0" cap="none" spc="13" normalizeH="0" baseline="0" noProof="0" dirty="0">
                <a:ln>
                  <a:noFill/>
                </a:ln>
                <a:solidFill>
                  <a:srgbClr val="FFFFFF"/>
                </a:solidFill>
                <a:effectLst/>
                <a:uLnTx/>
                <a:uFillTx/>
                <a:latin typeface="Roboto"/>
                <a:ea typeface="+mn-ea"/>
                <a:cs typeface="Roboto"/>
              </a:rPr>
              <a:t> </a:t>
            </a:r>
            <a:r>
              <a:rPr kumimoji="0" sz="1933" b="1" i="0" u="none" strike="noStrike" kern="0" cap="none" spc="53" normalizeH="0" baseline="0" noProof="0" dirty="0">
                <a:ln>
                  <a:noFill/>
                </a:ln>
                <a:solidFill>
                  <a:srgbClr val="FFFFFF"/>
                </a:solidFill>
                <a:effectLst/>
                <a:uLnTx/>
                <a:uFillTx/>
                <a:latin typeface="Roboto"/>
                <a:ea typeface="+mn-ea"/>
                <a:cs typeface="Roboto"/>
              </a:rPr>
              <a:t>combined </a:t>
            </a:r>
            <a:r>
              <a:rPr kumimoji="0" sz="1933" b="1" i="0" u="none" strike="noStrike" kern="0" cap="none" spc="120" normalizeH="0" baseline="0" noProof="0" dirty="0">
                <a:ln>
                  <a:noFill/>
                </a:ln>
                <a:solidFill>
                  <a:srgbClr val="FFFFFF"/>
                </a:solidFill>
                <a:effectLst/>
                <a:uLnTx/>
                <a:uFillTx/>
                <a:latin typeface="Roboto"/>
                <a:ea typeface="+mn-ea"/>
                <a:cs typeface="Roboto"/>
              </a:rPr>
              <a:t>with</a:t>
            </a:r>
            <a:r>
              <a:rPr kumimoji="0" sz="1933" b="1" i="0" u="none" strike="noStrike" kern="0" cap="none" spc="20" normalizeH="0" baseline="0" noProof="0" dirty="0">
                <a:ln>
                  <a:noFill/>
                </a:ln>
                <a:solidFill>
                  <a:srgbClr val="FFFFFF"/>
                </a:solidFill>
                <a:effectLst/>
                <a:uLnTx/>
                <a:uFillTx/>
                <a:latin typeface="Roboto"/>
                <a:ea typeface="+mn-ea"/>
                <a:cs typeface="Roboto"/>
              </a:rPr>
              <a:t> </a:t>
            </a:r>
            <a:r>
              <a:rPr kumimoji="0" sz="1933" b="1" i="0" u="none" strike="noStrike" kern="0" cap="none" spc="73" normalizeH="0" baseline="0" noProof="0" dirty="0">
                <a:ln>
                  <a:noFill/>
                </a:ln>
                <a:solidFill>
                  <a:srgbClr val="FFFFFF"/>
                </a:solidFill>
                <a:effectLst/>
                <a:uLnTx/>
                <a:uFillTx/>
                <a:latin typeface="Roboto"/>
                <a:ea typeface="+mn-ea"/>
                <a:cs typeface="Roboto"/>
              </a:rPr>
              <a:t>insulation </a:t>
            </a:r>
            <a:r>
              <a:rPr kumimoji="0" sz="1933" b="1" i="0" u="none" strike="noStrike" kern="0" cap="none" spc="-13" normalizeH="0" baseline="0" noProof="0" dirty="0">
                <a:ln>
                  <a:noFill/>
                </a:ln>
                <a:solidFill>
                  <a:srgbClr val="FFFFFF"/>
                </a:solidFill>
                <a:effectLst/>
                <a:uLnTx/>
                <a:uFillTx/>
                <a:latin typeface="Roboto"/>
                <a:ea typeface="+mn-ea"/>
                <a:cs typeface="Roboto"/>
              </a:rPr>
              <a:t>measures</a:t>
            </a:r>
            <a:endParaRPr kumimoji="0" sz="1933" b="0" i="0" u="none" strike="noStrike" kern="0" cap="none" spc="0" normalizeH="0" baseline="0" noProof="0" dirty="0">
              <a:ln>
                <a:noFill/>
              </a:ln>
              <a:solidFill>
                <a:sysClr val="windowText" lastClr="000000"/>
              </a:solidFill>
              <a:effectLst/>
              <a:uLnTx/>
              <a:uFillTx/>
              <a:latin typeface="Roboto"/>
              <a:ea typeface="+mn-ea"/>
              <a:cs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F053-1F66-9643-6164-FCC5C08E1DE6}"/>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11908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68AF-D21A-16CD-C9F6-B6CA51C8747D}"/>
              </a:ext>
            </a:extLst>
          </p:cNvPr>
          <p:cNvSpPr>
            <a:spLocks noGrp="1"/>
          </p:cNvSpPr>
          <p:nvPr>
            <p:ph type="ctrTitle"/>
          </p:nvPr>
        </p:nvSpPr>
        <p:spPr>
          <a:xfrm>
            <a:off x="343864" y="3429000"/>
            <a:ext cx="5752136" cy="2157413"/>
          </a:xfrm>
        </p:spPr>
        <p:txBody>
          <a:bodyPr/>
          <a:lstStyle/>
          <a:p>
            <a:r>
              <a:rPr lang="en-GB"/>
              <a:t>Home Energy West Yorkshire</a:t>
            </a:r>
          </a:p>
        </p:txBody>
      </p:sp>
      <p:sp>
        <p:nvSpPr>
          <p:cNvPr id="5" name="Footer Placeholder 4">
            <a:extLst>
              <a:ext uri="{FF2B5EF4-FFF2-40B4-BE49-F238E27FC236}">
                <a16:creationId xmlns:a16="http://schemas.microsoft.com/office/drawing/2014/main" id="{2458EB98-CD2C-D6F0-4710-5330E47462B3}"/>
              </a:ext>
            </a:extLst>
          </p:cNvPr>
          <p:cNvSpPr>
            <a:spLocks noGrp="1"/>
          </p:cNvSpPr>
          <p:nvPr>
            <p:ph type="ftr" sz="quarter" idx="11"/>
          </p:nvPr>
        </p:nvSpPr>
        <p:spPr>
          <a:xfrm>
            <a:off x="343863" y="6086453"/>
            <a:ext cx="681368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Arial" panose="020B0604020202020204"/>
                <a:ea typeface="+mn-ea"/>
                <a:cs typeface="+mn-cs"/>
              </a:rPr>
              <a:t>North East and Yorkshire Net Zero Hub Annual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Arial" panose="020B0604020202020204"/>
                <a:ea typeface="+mn-ea"/>
                <a:cs typeface="+mn-cs"/>
              </a:rPr>
              <a:t>Jess McNeill, Head of Home Energy West Yorkshire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Arial" panose="020B0604020202020204"/>
                <a:ea typeface="+mn-ea"/>
                <a:cs typeface="+mn-cs"/>
              </a:rPr>
              <a:t>Emma Lower, Chief Executive Lendology </a:t>
            </a:r>
            <a:r>
              <a:rPr kumimoji="0" lang="en-GB" sz="1500" b="0" i="0" u="none" strike="noStrike" kern="1200" cap="none" spc="0" normalizeH="0" baseline="0" noProof="0" dirty="0" err="1">
                <a:ln>
                  <a:noFill/>
                </a:ln>
                <a:solidFill>
                  <a:srgbClr val="FFFFFF"/>
                </a:solidFill>
                <a:effectLst/>
                <a:uLnTx/>
                <a:uFillTx/>
                <a:latin typeface="Arial" panose="020B0604020202020204"/>
                <a:ea typeface="+mn-ea"/>
                <a:cs typeface="+mn-cs"/>
              </a:rPr>
              <a:t>CiC</a:t>
            </a:r>
            <a:endParaRPr kumimoji="0" lang="en-GB" sz="15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Arial" panose="020B0604020202020204"/>
                <a:ea typeface="+mn-ea"/>
                <a:cs typeface="+mn-cs"/>
              </a:rPr>
              <a:t>5</a:t>
            </a:r>
            <a:r>
              <a:rPr kumimoji="0" lang="en-GB" sz="1500" b="0" i="0" u="none" strike="noStrike" kern="1200" cap="none" spc="0" normalizeH="0" baseline="30000" noProof="0" dirty="0">
                <a:ln>
                  <a:noFill/>
                </a:ln>
                <a:solidFill>
                  <a:srgbClr val="FFFFFF"/>
                </a:solidFill>
                <a:effectLst/>
                <a:uLnTx/>
                <a:uFillTx/>
                <a:latin typeface="Arial" panose="020B0604020202020204"/>
                <a:ea typeface="+mn-ea"/>
                <a:cs typeface="+mn-cs"/>
              </a:rPr>
              <a:t>th</a:t>
            </a:r>
            <a:r>
              <a:rPr kumimoji="0" lang="en-GB" sz="1500" b="0" i="0" u="none" strike="noStrike" kern="1200" cap="none" spc="0" normalizeH="0" baseline="0" noProof="0" dirty="0">
                <a:ln>
                  <a:noFill/>
                </a:ln>
                <a:solidFill>
                  <a:srgbClr val="FFFFFF"/>
                </a:solidFill>
                <a:effectLst/>
                <a:uLnTx/>
                <a:uFillTx/>
                <a:latin typeface="Arial" panose="020B0604020202020204"/>
                <a:ea typeface="+mn-ea"/>
                <a:cs typeface="+mn-cs"/>
              </a:rPr>
              <a:t> November 2024</a:t>
            </a:r>
          </a:p>
        </p:txBody>
      </p:sp>
    </p:spTree>
    <p:extLst>
      <p:ext uri="{BB962C8B-B14F-4D97-AF65-F5344CB8AC3E}">
        <p14:creationId xmlns:p14="http://schemas.microsoft.com/office/powerpoint/2010/main" val="241036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1FD7-4E95-4B91-8F48-9D368DFB9150}"/>
              </a:ext>
            </a:extLst>
          </p:cNvPr>
          <p:cNvSpPr>
            <a:spLocks noGrp="1"/>
          </p:cNvSpPr>
          <p:nvPr>
            <p:ph type="ctrTitle"/>
          </p:nvPr>
        </p:nvSpPr>
        <p:spPr>
          <a:xfrm>
            <a:off x="0" y="1976828"/>
            <a:ext cx="4593957" cy="3608115"/>
          </a:xfrm>
        </p:spPr>
        <p:txBody>
          <a:bodyPr>
            <a:normAutofit fontScale="90000"/>
          </a:bodyPr>
          <a:lstStyle/>
          <a:p>
            <a:pPr algn="ctr"/>
            <a:r>
              <a:rPr lang="en-GB" dirty="0">
                <a:latin typeface="Roboto"/>
                <a:ea typeface="Roboto"/>
                <a:cs typeface="Roboto"/>
              </a:rPr>
              <a:t>York &amp; North Yorkshire Combined Authority</a:t>
            </a:r>
            <a:br>
              <a:rPr lang="en-GB" dirty="0">
                <a:latin typeface="Roboto" panose="02000000000000000000" pitchFamily="2" charset="0"/>
                <a:ea typeface="Roboto" panose="02000000000000000000" pitchFamily="2" charset="0"/>
              </a:rPr>
            </a:br>
            <a:br>
              <a:rPr lang="en-GB" dirty="0">
                <a:latin typeface="Roboto" panose="02000000000000000000" pitchFamily="2" charset="0"/>
                <a:ea typeface="Roboto" panose="02000000000000000000" pitchFamily="2" charset="0"/>
              </a:rPr>
            </a:br>
            <a:r>
              <a:rPr lang="en-GB" dirty="0">
                <a:latin typeface="Roboto"/>
                <a:ea typeface="Roboto"/>
                <a:cs typeface="Roboto"/>
              </a:rPr>
              <a:t>Retrofit Supply Chain</a:t>
            </a:r>
            <a:endParaRPr lang="en-GB"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ACE46090-6453-4998-BF5C-E49956EE013B}"/>
              </a:ext>
            </a:extLst>
          </p:cNvPr>
          <p:cNvPicPr>
            <a:picLocks noChangeAspect="1"/>
          </p:cNvPicPr>
          <p:nvPr/>
        </p:nvPicPr>
        <p:blipFill>
          <a:blip r:embed="rId2">
            <a:extLst>
              <a:ext uri="{28A0092B-C50C-407E-A947-70E740481C1C}">
                <a14:useLocalDpi xmlns:a14="http://schemas.microsoft.com/office/drawing/2010/main" val="0"/>
              </a:ext>
            </a:extLst>
          </a:blip>
          <a:srcRect l="10690" r="10690"/>
          <a:stretch/>
        </p:blipFill>
        <p:spPr>
          <a:xfrm flipH="1">
            <a:off x="4626186" y="0"/>
            <a:ext cx="8242250" cy="6972300"/>
          </a:xfrm>
          <a:prstGeom prst="flowChartDelay">
            <a:avLst/>
          </a:prstGeom>
        </p:spPr>
      </p:pic>
      <p:pic>
        <p:nvPicPr>
          <p:cNvPr id="5" name="Content Placeholder 10" descr="A black and white circular pattern&#10;&#10;Description automatically generated">
            <a:extLst>
              <a:ext uri="{FF2B5EF4-FFF2-40B4-BE49-F238E27FC236}">
                <a16:creationId xmlns:a16="http://schemas.microsoft.com/office/drawing/2014/main" id="{FD3003D7-9B1A-40AB-B54D-A859D871FD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6186" y="0"/>
            <a:ext cx="3428999" cy="6858000"/>
          </a:xfrm>
          <a:prstGeom prst="rect">
            <a:avLst/>
          </a:prstGeom>
          <a:noFill/>
        </p:spPr>
      </p:pic>
    </p:spTree>
    <p:extLst>
      <p:ext uri="{BB962C8B-B14F-4D97-AF65-F5344CB8AC3E}">
        <p14:creationId xmlns:p14="http://schemas.microsoft.com/office/powerpoint/2010/main" val="143098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20636"/>
            <a:ext cx="7968227" cy="1052563"/>
          </a:xfrm>
        </p:spPr>
        <p:txBody>
          <a:bodyPr>
            <a:normAutofit fontScale="90000"/>
          </a:bodyPr>
          <a:lstStyle/>
          <a:p>
            <a:r>
              <a:rPr lang="en-GB"/>
              <a:t>Retrofit in York and North Yorkshire</a:t>
            </a:r>
          </a:p>
        </p:txBody>
      </p:sp>
      <p:sp>
        <p:nvSpPr>
          <p:cNvPr id="3" name="Content Placeholder 2"/>
          <p:cNvSpPr>
            <a:spLocks noGrp="1"/>
          </p:cNvSpPr>
          <p:nvPr>
            <p:ph idx="1"/>
          </p:nvPr>
        </p:nvSpPr>
        <p:spPr>
          <a:xfrm>
            <a:off x="464573" y="1574670"/>
            <a:ext cx="6754374" cy="4704209"/>
          </a:xfrm>
        </p:spPr>
        <p:txBody>
          <a:bodyPr>
            <a:normAutofit/>
          </a:bodyPr>
          <a:lstStyle/>
          <a:p>
            <a:pPr marL="457200" indent="-457200">
              <a:buFont typeface="Arial" panose="020B0604020202020204" pitchFamily="34" charset="0"/>
              <a:buChar char="•"/>
            </a:pPr>
            <a:r>
              <a:rPr lang="en-GB" sz="2400" dirty="0"/>
              <a:t>Buildings account for 23% of total emissions in York and North Yorkshire</a:t>
            </a:r>
          </a:p>
          <a:p>
            <a:pPr marL="1143000" lvl="1" indent="-457200"/>
            <a:r>
              <a:rPr lang="en-GB" sz="2000" dirty="0"/>
              <a:t>Two thirds from domestic buildings</a:t>
            </a:r>
          </a:p>
          <a:p>
            <a:pPr marL="457200" indent="-457200">
              <a:buFont typeface="Arial" panose="020B0604020202020204" pitchFamily="34" charset="0"/>
              <a:buChar char="•"/>
            </a:pPr>
            <a:r>
              <a:rPr lang="en-GB" sz="2400" dirty="0"/>
              <a:t>Higher than average proportion of properties not connected to the gas network (~20%)</a:t>
            </a:r>
          </a:p>
          <a:p>
            <a:pPr marL="457200" indent="-457200">
              <a:buFont typeface="Arial" panose="020B0604020202020204" pitchFamily="34" charset="0"/>
              <a:buChar char="•"/>
            </a:pPr>
            <a:r>
              <a:rPr lang="en-GB" sz="2400" dirty="0"/>
              <a:t>Higher proportion of pre-1919 homes</a:t>
            </a:r>
          </a:p>
          <a:p>
            <a:pPr marL="457200" indent="-457200">
              <a:buFont typeface="Arial" panose="020B0604020202020204" pitchFamily="34" charset="0"/>
              <a:buChar char="•"/>
            </a:pPr>
            <a:r>
              <a:rPr lang="en-GB" sz="2400" dirty="0"/>
              <a:t>Higher than average proportion of detached homes relative to the national average</a:t>
            </a:r>
          </a:p>
          <a:p>
            <a:pPr marL="457200" indent="-457200">
              <a:buFont typeface="Arial" panose="020B0604020202020204" pitchFamily="34" charset="0"/>
              <a:buChar char="•"/>
            </a:pPr>
            <a:r>
              <a:rPr lang="en-GB" sz="2400" dirty="0"/>
              <a:t>Around 68% of homes have an EPC rating below C</a:t>
            </a:r>
          </a:p>
        </p:txBody>
      </p:sp>
      <p:sp>
        <p:nvSpPr>
          <p:cNvPr id="4" name="Free-form: Shape 7">
            <a:extLst>
              <a:ext uri="{FF2B5EF4-FFF2-40B4-BE49-F238E27FC236}">
                <a16:creationId xmlns:a16="http://schemas.microsoft.com/office/drawing/2014/main" id="{DAECB034-0E96-F4E9-E799-5625DD70CA85}"/>
              </a:ext>
            </a:extLst>
          </p:cNvPr>
          <p:cNvSpPr/>
          <p:nvPr/>
        </p:nvSpPr>
        <p:spPr>
          <a:xfrm>
            <a:off x="7881428" y="0"/>
            <a:ext cx="8628647" cy="6858000"/>
          </a:xfrm>
          <a:custGeom>
            <a:avLst/>
            <a:gdLst>
              <a:gd name="connsiteX0" fmla="*/ 8628646 w 8628647"/>
              <a:gd name="connsiteY0" fmla="*/ 3428950 h 6858000"/>
              <a:gd name="connsiteX1" fmla="*/ 8628647 w 8628647"/>
              <a:gd name="connsiteY1" fmla="*/ 3429000 h 6858000"/>
              <a:gd name="connsiteX2" fmla="*/ 8628646 w 8628647"/>
              <a:gd name="connsiteY2" fmla="*/ 3429052 h 6858000"/>
              <a:gd name="connsiteX3" fmla="*/ 4290148 w 8628647"/>
              <a:gd name="connsiteY3" fmla="*/ 1452075 h 6858000"/>
              <a:gd name="connsiteX4" fmla="*/ 4290148 w 8628647"/>
              <a:gd name="connsiteY4" fmla="*/ 2411822 h 6858000"/>
              <a:gd name="connsiteX5" fmla="*/ 4281647 w 8628647"/>
              <a:gd name="connsiteY5" fmla="*/ 2412252 h 6858000"/>
              <a:gd name="connsiteX6" fmla="*/ 3348454 w 8628647"/>
              <a:gd name="connsiteY6" fmla="*/ 3446358 h 6858000"/>
              <a:gd name="connsiteX7" fmla="*/ 4281647 w 8628647"/>
              <a:gd name="connsiteY7" fmla="*/ 4480466 h 6858000"/>
              <a:gd name="connsiteX8" fmla="*/ 4290148 w 8628647"/>
              <a:gd name="connsiteY8" fmla="*/ 4480895 h 6858000"/>
              <a:gd name="connsiteX9" fmla="*/ 4290148 w 8628647"/>
              <a:gd name="connsiteY9" fmla="*/ 5405929 h 6858000"/>
              <a:gd name="connsiteX10" fmla="*/ 4129158 w 8628647"/>
              <a:gd name="connsiteY10" fmla="*/ 5397800 h 6858000"/>
              <a:gd name="connsiteX11" fmla="*/ 2352486 w 8628647"/>
              <a:gd name="connsiteY11" fmla="*/ 3429002 h 6858000"/>
              <a:gd name="connsiteX12" fmla="*/ 4129158 w 8628647"/>
              <a:gd name="connsiteY12" fmla="*/ 1460204 h 6858000"/>
              <a:gd name="connsiteX13" fmla="*/ 1702090 w 8628647"/>
              <a:gd name="connsiteY13" fmla="*/ 0 h 6858000"/>
              <a:gd name="connsiteX14" fmla="*/ 4290148 w 8628647"/>
              <a:gd name="connsiteY14" fmla="*/ 0 h 6858000"/>
              <a:gd name="connsiteX15" fmla="*/ 4290148 w 8628647"/>
              <a:gd name="connsiteY15" fmla="*/ 1254917 h 6858000"/>
              <a:gd name="connsiteX16" fmla="*/ 4083374 w 8628647"/>
              <a:gd name="connsiteY16" fmla="*/ 1265357 h 6858000"/>
              <a:gd name="connsiteX17" fmla="*/ 2139502 w 8628647"/>
              <a:gd name="connsiteY17" fmla="*/ 3419436 h 6858000"/>
              <a:gd name="connsiteX18" fmla="*/ 4083374 w 8628647"/>
              <a:gd name="connsiteY18" fmla="*/ 5573513 h 6858000"/>
              <a:gd name="connsiteX19" fmla="*/ 4290148 w 8628647"/>
              <a:gd name="connsiteY19" fmla="*/ 5583955 h 6858000"/>
              <a:gd name="connsiteX20" fmla="*/ 4290148 w 8628647"/>
              <a:gd name="connsiteY20" fmla="*/ 6858000 h 6858000"/>
              <a:gd name="connsiteX21" fmla="*/ 1702090 w 8628647"/>
              <a:gd name="connsiteY21" fmla="*/ 6858000 h 6858000"/>
              <a:gd name="connsiteX22" fmla="*/ 1481148 w 8628647"/>
              <a:gd name="connsiteY22" fmla="*/ 6682774 h 6858000"/>
              <a:gd name="connsiteX23" fmla="*/ 0 w 8628647"/>
              <a:gd name="connsiteY23" fmla="*/ 3429000 h 6858000"/>
              <a:gd name="connsiteX24" fmla="*/ 1481148 w 8628647"/>
              <a:gd name="connsiteY24" fmla="*/ 175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28647" h="6858000">
                <a:moveTo>
                  <a:pt x="8628646" y="3428950"/>
                </a:moveTo>
                <a:lnTo>
                  <a:pt x="8628647" y="3429000"/>
                </a:lnTo>
                <a:lnTo>
                  <a:pt x="8628646" y="3429052"/>
                </a:lnTo>
                <a:close/>
                <a:moveTo>
                  <a:pt x="4290148" y="1452075"/>
                </a:moveTo>
                <a:lnTo>
                  <a:pt x="4290148" y="2411822"/>
                </a:lnTo>
                <a:lnTo>
                  <a:pt x="4281647" y="2412252"/>
                </a:lnTo>
                <a:cubicBezTo>
                  <a:pt x="3757486" y="2465483"/>
                  <a:pt x="3348454" y="2908154"/>
                  <a:pt x="3348454" y="3446358"/>
                </a:cubicBezTo>
                <a:cubicBezTo>
                  <a:pt x="3348454" y="3984564"/>
                  <a:pt x="3757486" y="4427235"/>
                  <a:pt x="4281647" y="4480466"/>
                </a:cubicBezTo>
                <a:lnTo>
                  <a:pt x="4290148" y="4480895"/>
                </a:lnTo>
                <a:lnTo>
                  <a:pt x="4290148" y="5405929"/>
                </a:lnTo>
                <a:lnTo>
                  <a:pt x="4129158" y="5397800"/>
                </a:lnTo>
                <a:cubicBezTo>
                  <a:pt x="3131229" y="5296454"/>
                  <a:pt x="2352486" y="4453670"/>
                  <a:pt x="2352486" y="3429002"/>
                </a:cubicBezTo>
                <a:cubicBezTo>
                  <a:pt x="2352486" y="2404334"/>
                  <a:pt x="3131229" y="1561550"/>
                  <a:pt x="4129158" y="1460204"/>
                </a:cubicBezTo>
                <a:close/>
                <a:moveTo>
                  <a:pt x="1702090" y="0"/>
                </a:moveTo>
                <a:lnTo>
                  <a:pt x="4290148" y="0"/>
                </a:lnTo>
                <a:lnTo>
                  <a:pt x="4290148" y="1254917"/>
                </a:lnTo>
                <a:lnTo>
                  <a:pt x="4083374" y="1265357"/>
                </a:lnTo>
                <a:cubicBezTo>
                  <a:pt x="2991530" y="1376240"/>
                  <a:pt x="2139502" y="2298337"/>
                  <a:pt x="2139502" y="3419436"/>
                </a:cubicBezTo>
                <a:cubicBezTo>
                  <a:pt x="2139502" y="4540534"/>
                  <a:pt x="2991530" y="5462631"/>
                  <a:pt x="4083374" y="5573513"/>
                </a:cubicBezTo>
                <a:lnTo>
                  <a:pt x="4290148" y="5583955"/>
                </a:lnTo>
                <a:lnTo>
                  <a:pt x="4290148" y="6858000"/>
                </a:lnTo>
                <a:lnTo>
                  <a:pt x="1702090" y="6858000"/>
                </a:lnTo>
                <a:lnTo>
                  <a:pt x="1481148" y="6682774"/>
                </a:lnTo>
                <a:cubicBezTo>
                  <a:pt x="573566" y="5891846"/>
                  <a:pt x="0" y="4727404"/>
                  <a:pt x="0" y="3429000"/>
                </a:cubicBezTo>
                <a:cubicBezTo>
                  <a:pt x="0" y="2130596"/>
                  <a:pt x="573566" y="966155"/>
                  <a:pt x="1481148" y="175226"/>
                </a:cubicBezTo>
                <a:close/>
              </a:path>
            </a:pathLst>
          </a:custGeom>
          <a:blipFill>
            <a:blip r:embed="rId2">
              <a:extLst>
                <a:ext uri="{28A0092B-C50C-407E-A947-70E740481C1C}">
                  <a14:useLocalDpi xmlns:a14="http://schemas.microsoft.com/office/drawing/2010/main" val="0"/>
                </a:ext>
              </a:extLst>
            </a:blip>
            <a:stretch>
              <a:fillRect l="-14230" r="142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74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20636"/>
            <a:ext cx="7968227" cy="1052563"/>
          </a:xfrm>
        </p:spPr>
        <p:txBody>
          <a:bodyPr>
            <a:normAutofit fontScale="90000"/>
          </a:bodyPr>
          <a:lstStyle/>
          <a:p>
            <a:r>
              <a:rPr lang="en-GB" dirty="0">
                <a:latin typeface="Roboto"/>
                <a:ea typeface="Roboto"/>
                <a:cs typeface="Roboto"/>
              </a:rPr>
              <a:t>Retrofit Skills in York and North Yorkshire </a:t>
            </a:r>
          </a:p>
        </p:txBody>
      </p:sp>
      <p:sp>
        <p:nvSpPr>
          <p:cNvPr id="3" name="Content Placeholder 2"/>
          <p:cNvSpPr>
            <a:spLocks noGrp="1"/>
          </p:cNvSpPr>
          <p:nvPr>
            <p:ph idx="1"/>
          </p:nvPr>
        </p:nvSpPr>
        <p:spPr>
          <a:xfrm>
            <a:off x="464573" y="1574670"/>
            <a:ext cx="6754374" cy="4704209"/>
          </a:xfrm>
        </p:spPr>
        <p:txBody>
          <a:bodyPr vert="horz" lIns="91440" tIns="45720" rIns="91440" bIns="45720" rtlCol="0" anchor="t">
            <a:normAutofit/>
          </a:bodyPr>
          <a:lstStyle/>
          <a:p>
            <a:pPr marL="457200" indent="-457200">
              <a:buFont typeface="Arial" panose="020B0604020202020204" pitchFamily="34" charset="0"/>
              <a:buChar char="•"/>
            </a:pPr>
            <a:r>
              <a:rPr lang="en-GB" sz="2400" dirty="0">
                <a:latin typeface="Roboto"/>
                <a:ea typeface="Roboto"/>
                <a:cs typeface="Roboto"/>
              </a:rPr>
              <a:t>Current labour force is approx. 900 people</a:t>
            </a:r>
          </a:p>
          <a:p>
            <a:pPr marL="457200" indent="-457200">
              <a:buFont typeface="Arial" panose="020B0604020202020204" pitchFamily="34" charset="0"/>
              <a:buChar char="•"/>
            </a:pPr>
            <a:r>
              <a:rPr lang="en-GB" sz="2400" dirty="0">
                <a:latin typeface="Roboto"/>
                <a:ea typeface="Roboto"/>
                <a:cs typeface="Roboto"/>
              </a:rPr>
              <a:t>Over 300 retrofit businesses identified in the region - most common businesses are solar, and the least common are insulation</a:t>
            </a:r>
          </a:p>
          <a:p>
            <a:pPr marL="457200" indent="-457200">
              <a:buFont typeface="Arial" panose="020B0604020202020204" pitchFamily="34" charset="0"/>
              <a:buChar char="•"/>
            </a:pPr>
            <a:r>
              <a:rPr lang="en-GB" sz="2400" dirty="0">
                <a:latin typeface="Roboto"/>
                <a:ea typeface="Roboto"/>
                <a:cs typeface="Roboto"/>
              </a:rPr>
              <a:t>Peak labour requirement – 17,000 (to deliver net zero by 2030) or 5000 (to deliver by 2050)</a:t>
            </a:r>
          </a:p>
          <a:p>
            <a:pPr marL="457200" indent="-457200">
              <a:buFont typeface="Arial" panose="020B0604020202020204" pitchFamily="34" charset="0"/>
              <a:buChar char="•"/>
            </a:pPr>
            <a:r>
              <a:rPr lang="en-GB" sz="2400" dirty="0">
                <a:latin typeface="Roboto"/>
                <a:ea typeface="Roboto"/>
                <a:cs typeface="Roboto"/>
              </a:rPr>
              <a:t>There are 25,000 potential employees in other industrial groups</a:t>
            </a:r>
            <a:endParaRPr lang="en-GB" sz="2400" dirty="0"/>
          </a:p>
          <a:p>
            <a:pPr marL="457200" indent="-457200">
              <a:buFont typeface="Arial" panose="020B0604020202020204" pitchFamily="34" charset="0"/>
              <a:buChar char="•"/>
            </a:pPr>
            <a:r>
              <a:rPr lang="en-GB" sz="2400" dirty="0">
                <a:latin typeface="Roboto"/>
                <a:ea typeface="Roboto"/>
                <a:cs typeface="Roboto"/>
              </a:rPr>
              <a:t>Most skills provision is currently centred around York, and there is a need to improve 'softer' skills as well as technical</a:t>
            </a:r>
            <a:endParaRPr lang="en-GB" sz="2400" dirty="0"/>
          </a:p>
          <a:p>
            <a:pPr marL="457200" indent="-457200">
              <a:buFont typeface="Arial" panose="020B0604020202020204" pitchFamily="34" charset="0"/>
              <a:buChar char="•"/>
            </a:pPr>
            <a:endParaRPr lang="en-GB" sz="2400" dirty="0"/>
          </a:p>
        </p:txBody>
      </p:sp>
      <p:sp>
        <p:nvSpPr>
          <p:cNvPr id="4" name="Free-form: Shape 7">
            <a:extLst>
              <a:ext uri="{FF2B5EF4-FFF2-40B4-BE49-F238E27FC236}">
                <a16:creationId xmlns:a16="http://schemas.microsoft.com/office/drawing/2014/main" id="{DAECB034-0E96-F4E9-E799-5625DD70CA85}"/>
              </a:ext>
            </a:extLst>
          </p:cNvPr>
          <p:cNvSpPr/>
          <p:nvPr/>
        </p:nvSpPr>
        <p:spPr>
          <a:xfrm>
            <a:off x="7881428" y="0"/>
            <a:ext cx="8628647" cy="6858000"/>
          </a:xfrm>
          <a:custGeom>
            <a:avLst/>
            <a:gdLst>
              <a:gd name="connsiteX0" fmla="*/ 8628646 w 8628647"/>
              <a:gd name="connsiteY0" fmla="*/ 3428950 h 6858000"/>
              <a:gd name="connsiteX1" fmla="*/ 8628647 w 8628647"/>
              <a:gd name="connsiteY1" fmla="*/ 3429000 h 6858000"/>
              <a:gd name="connsiteX2" fmla="*/ 8628646 w 8628647"/>
              <a:gd name="connsiteY2" fmla="*/ 3429052 h 6858000"/>
              <a:gd name="connsiteX3" fmla="*/ 4290148 w 8628647"/>
              <a:gd name="connsiteY3" fmla="*/ 1452075 h 6858000"/>
              <a:gd name="connsiteX4" fmla="*/ 4290148 w 8628647"/>
              <a:gd name="connsiteY4" fmla="*/ 2411822 h 6858000"/>
              <a:gd name="connsiteX5" fmla="*/ 4281647 w 8628647"/>
              <a:gd name="connsiteY5" fmla="*/ 2412252 h 6858000"/>
              <a:gd name="connsiteX6" fmla="*/ 3348454 w 8628647"/>
              <a:gd name="connsiteY6" fmla="*/ 3446358 h 6858000"/>
              <a:gd name="connsiteX7" fmla="*/ 4281647 w 8628647"/>
              <a:gd name="connsiteY7" fmla="*/ 4480466 h 6858000"/>
              <a:gd name="connsiteX8" fmla="*/ 4290148 w 8628647"/>
              <a:gd name="connsiteY8" fmla="*/ 4480895 h 6858000"/>
              <a:gd name="connsiteX9" fmla="*/ 4290148 w 8628647"/>
              <a:gd name="connsiteY9" fmla="*/ 5405929 h 6858000"/>
              <a:gd name="connsiteX10" fmla="*/ 4129158 w 8628647"/>
              <a:gd name="connsiteY10" fmla="*/ 5397800 h 6858000"/>
              <a:gd name="connsiteX11" fmla="*/ 2352486 w 8628647"/>
              <a:gd name="connsiteY11" fmla="*/ 3429002 h 6858000"/>
              <a:gd name="connsiteX12" fmla="*/ 4129158 w 8628647"/>
              <a:gd name="connsiteY12" fmla="*/ 1460204 h 6858000"/>
              <a:gd name="connsiteX13" fmla="*/ 1702090 w 8628647"/>
              <a:gd name="connsiteY13" fmla="*/ 0 h 6858000"/>
              <a:gd name="connsiteX14" fmla="*/ 4290148 w 8628647"/>
              <a:gd name="connsiteY14" fmla="*/ 0 h 6858000"/>
              <a:gd name="connsiteX15" fmla="*/ 4290148 w 8628647"/>
              <a:gd name="connsiteY15" fmla="*/ 1254917 h 6858000"/>
              <a:gd name="connsiteX16" fmla="*/ 4083374 w 8628647"/>
              <a:gd name="connsiteY16" fmla="*/ 1265357 h 6858000"/>
              <a:gd name="connsiteX17" fmla="*/ 2139502 w 8628647"/>
              <a:gd name="connsiteY17" fmla="*/ 3419436 h 6858000"/>
              <a:gd name="connsiteX18" fmla="*/ 4083374 w 8628647"/>
              <a:gd name="connsiteY18" fmla="*/ 5573513 h 6858000"/>
              <a:gd name="connsiteX19" fmla="*/ 4290148 w 8628647"/>
              <a:gd name="connsiteY19" fmla="*/ 5583955 h 6858000"/>
              <a:gd name="connsiteX20" fmla="*/ 4290148 w 8628647"/>
              <a:gd name="connsiteY20" fmla="*/ 6858000 h 6858000"/>
              <a:gd name="connsiteX21" fmla="*/ 1702090 w 8628647"/>
              <a:gd name="connsiteY21" fmla="*/ 6858000 h 6858000"/>
              <a:gd name="connsiteX22" fmla="*/ 1481148 w 8628647"/>
              <a:gd name="connsiteY22" fmla="*/ 6682774 h 6858000"/>
              <a:gd name="connsiteX23" fmla="*/ 0 w 8628647"/>
              <a:gd name="connsiteY23" fmla="*/ 3429000 h 6858000"/>
              <a:gd name="connsiteX24" fmla="*/ 1481148 w 8628647"/>
              <a:gd name="connsiteY24" fmla="*/ 175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28647" h="6858000">
                <a:moveTo>
                  <a:pt x="8628646" y="3428950"/>
                </a:moveTo>
                <a:lnTo>
                  <a:pt x="8628647" y="3429000"/>
                </a:lnTo>
                <a:lnTo>
                  <a:pt x="8628646" y="3429052"/>
                </a:lnTo>
                <a:close/>
                <a:moveTo>
                  <a:pt x="4290148" y="1452075"/>
                </a:moveTo>
                <a:lnTo>
                  <a:pt x="4290148" y="2411822"/>
                </a:lnTo>
                <a:lnTo>
                  <a:pt x="4281647" y="2412252"/>
                </a:lnTo>
                <a:cubicBezTo>
                  <a:pt x="3757486" y="2465483"/>
                  <a:pt x="3348454" y="2908154"/>
                  <a:pt x="3348454" y="3446358"/>
                </a:cubicBezTo>
                <a:cubicBezTo>
                  <a:pt x="3348454" y="3984564"/>
                  <a:pt x="3757486" y="4427235"/>
                  <a:pt x="4281647" y="4480466"/>
                </a:cubicBezTo>
                <a:lnTo>
                  <a:pt x="4290148" y="4480895"/>
                </a:lnTo>
                <a:lnTo>
                  <a:pt x="4290148" y="5405929"/>
                </a:lnTo>
                <a:lnTo>
                  <a:pt x="4129158" y="5397800"/>
                </a:lnTo>
                <a:cubicBezTo>
                  <a:pt x="3131229" y="5296454"/>
                  <a:pt x="2352486" y="4453670"/>
                  <a:pt x="2352486" y="3429002"/>
                </a:cubicBezTo>
                <a:cubicBezTo>
                  <a:pt x="2352486" y="2404334"/>
                  <a:pt x="3131229" y="1561550"/>
                  <a:pt x="4129158" y="1460204"/>
                </a:cubicBezTo>
                <a:close/>
                <a:moveTo>
                  <a:pt x="1702090" y="0"/>
                </a:moveTo>
                <a:lnTo>
                  <a:pt x="4290148" y="0"/>
                </a:lnTo>
                <a:lnTo>
                  <a:pt x="4290148" y="1254917"/>
                </a:lnTo>
                <a:lnTo>
                  <a:pt x="4083374" y="1265357"/>
                </a:lnTo>
                <a:cubicBezTo>
                  <a:pt x="2991530" y="1376240"/>
                  <a:pt x="2139502" y="2298337"/>
                  <a:pt x="2139502" y="3419436"/>
                </a:cubicBezTo>
                <a:cubicBezTo>
                  <a:pt x="2139502" y="4540534"/>
                  <a:pt x="2991530" y="5462631"/>
                  <a:pt x="4083374" y="5573513"/>
                </a:cubicBezTo>
                <a:lnTo>
                  <a:pt x="4290148" y="5583955"/>
                </a:lnTo>
                <a:lnTo>
                  <a:pt x="4290148" y="6858000"/>
                </a:lnTo>
                <a:lnTo>
                  <a:pt x="1702090" y="6858000"/>
                </a:lnTo>
                <a:lnTo>
                  <a:pt x="1481148" y="6682774"/>
                </a:lnTo>
                <a:cubicBezTo>
                  <a:pt x="573566" y="5891846"/>
                  <a:pt x="0" y="4727404"/>
                  <a:pt x="0" y="3429000"/>
                </a:cubicBezTo>
                <a:cubicBezTo>
                  <a:pt x="0" y="2130596"/>
                  <a:pt x="573566" y="966155"/>
                  <a:pt x="1481148" y="175226"/>
                </a:cubicBezTo>
                <a:close/>
              </a:path>
            </a:pathLst>
          </a:custGeom>
          <a:blipFill dpi="0" rotWithShape="1">
            <a:blip r:embed="rId2">
              <a:extLst>
                <a:ext uri="{28A0092B-C50C-407E-A947-70E740481C1C}">
                  <a14:useLocalDpi xmlns:a14="http://schemas.microsoft.com/office/drawing/2010/main" val="0"/>
                </a:ext>
              </a:extLst>
            </a:blip>
            <a:srcRect/>
            <a:stretch>
              <a:fillRect l="-8865" r="-87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9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0EC1-6D09-CA39-DC1B-E0D61E746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 y="1097626"/>
            <a:ext cx="10172581" cy="4662748"/>
          </a:xfrm>
          <a:prstGeom prst="rect">
            <a:avLst/>
          </a:prstGeom>
        </p:spPr>
      </p:pic>
      <p:sp>
        <p:nvSpPr>
          <p:cNvPr id="7" name="TextBox 6">
            <a:extLst>
              <a:ext uri="{FF2B5EF4-FFF2-40B4-BE49-F238E27FC236}">
                <a16:creationId xmlns:a16="http://schemas.microsoft.com/office/drawing/2014/main" id="{89F737EB-2E3F-F3D6-A81E-93777179BF28}"/>
              </a:ext>
            </a:extLst>
          </p:cNvPr>
          <p:cNvSpPr txBox="1"/>
          <p:nvPr/>
        </p:nvSpPr>
        <p:spPr>
          <a:xfrm>
            <a:off x="202131" y="6006165"/>
            <a:ext cx="2127183" cy="646331"/>
          </a:xfrm>
          <a:prstGeom prst="rect">
            <a:avLst/>
          </a:prstGeom>
          <a:solidFill>
            <a:srgbClr val="4472C4"/>
          </a:solidFill>
          <a:ln>
            <a:solidFill>
              <a:srgbClr val="4472C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Minimum threshold for successful launch</a:t>
            </a:r>
          </a:p>
        </p:txBody>
      </p:sp>
      <p:sp>
        <p:nvSpPr>
          <p:cNvPr id="9" name="TextBox 8">
            <a:extLst>
              <a:ext uri="{FF2B5EF4-FFF2-40B4-BE49-F238E27FC236}">
                <a16:creationId xmlns:a16="http://schemas.microsoft.com/office/drawing/2014/main" id="{F75CC3E2-6613-AC10-A639-F95DA5A9A8AA}"/>
              </a:ext>
            </a:extLst>
          </p:cNvPr>
          <p:cNvSpPr txBox="1"/>
          <p:nvPr/>
        </p:nvSpPr>
        <p:spPr>
          <a:xfrm>
            <a:off x="2568342" y="6006165"/>
            <a:ext cx="2127183" cy="646331"/>
          </a:xfrm>
          <a:prstGeom prst="rect">
            <a:avLst/>
          </a:prstGeom>
          <a:solidFill>
            <a:srgbClr val="DB1626"/>
          </a:solidFill>
          <a:ln>
            <a:solidFill>
              <a:srgbClr val="DB1626"/>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2022 Y&amp;NY assessment</a:t>
            </a:r>
          </a:p>
        </p:txBody>
      </p:sp>
      <p:sp>
        <p:nvSpPr>
          <p:cNvPr id="13" name="TextBox 12">
            <a:extLst>
              <a:ext uri="{FF2B5EF4-FFF2-40B4-BE49-F238E27FC236}">
                <a16:creationId xmlns:a16="http://schemas.microsoft.com/office/drawing/2014/main" id="{FC4D36B7-BC28-C0BF-61C5-EB480FFE706E}"/>
              </a:ext>
            </a:extLst>
          </p:cNvPr>
          <p:cNvSpPr txBox="1"/>
          <p:nvPr/>
        </p:nvSpPr>
        <p:spPr>
          <a:xfrm>
            <a:off x="-1" y="51890"/>
            <a:ext cx="85028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5489"/>
                </a:solidFill>
                <a:effectLst/>
                <a:uLnTx/>
                <a:uFillTx/>
                <a:latin typeface="Roboto" panose="02000000000000000000" pitchFamily="2" charset="0"/>
                <a:ea typeface="Roboto" panose="02000000000000000000" pitchFamily="2" charset="0"/>
                <a:cs typeface="Roboto" panose="02000000000000000000" pitchFamily="2" charset="0"/>
              </a:rPr>
              <a:t>Retrofit One-Stop-Shop development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0EB6680-CD36-50D6-6DB3-AE821F25B9DE}"/>
              </a:ext>
            </a:extLst>
          </p:cNvPr>
          <p:cNvSpPr/>
          <p:nvPr/>
        </p:nvSpPr>
        <p:spPr>
          <a:xfrm>
            <a:off x="6291384" y="5294922"/>
            <a:ext cx="2540000" cy="39076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B208EDE-8098-5CC4-F421-B7AAF5060232}"/>
              </a:ext>
            </a:extLst>
          </p:cNvPr>
          <p:cNvSpPr/>
          <p:nvPr/>
        </p:nvSpPr>
        <p:spPr>
          <a:xfrm>
            <a:off x="2985475" y="5294921"/>
            <a:ext cx="2540000" cy="39076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126A18E-3AEE-DB16-6057-1B614683870E}"/>
              </a:ext>
            </a:extLst>
          </p:cNvPr>
          <p:cNvSpPr/>
          <p:nvPr/>
        </p:nvSpPr>
        <p:spPr>
          <a:xfrm>
            <a:off x="1777999" y="4755660"/>
            <a:ext cx="2926861" cy="49627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31AB9CB-469E-8C63-A54A-C1D476A6AFA0}"/>
              </a:ext>
            </a:extLst>
          </p:cNvPr>
          <p:cNvSpPr/>
          <p:nvPr/>
        </p:nvSpPr>
        <p:spPr>
          <a:xfrm>
            <a:off x="1039445" y="4040552"/>
            <a:ext cx="3067538" cy="3673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600986F-69CA-D2B1-B01D-AA1302700051}"/>
              </a:ext>
            </a:extLst>
          </p:cNvPr>
          <p:cNvSpPr/>
          <p:nvPr/>
        </p:nvSpPr>
        <p:spPr>
          <a:xfrm>
            <a:off x="1754552" y="3044091"/>
            <a:ext cx="2211755" cy="41421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929E0ED-ECC4-07FA-6243-228597425B70}"/>
              </a:ext>
            </a:extLst>
          </p:cNvPr>
          <p:cNvSpPr/>
          <p:nvPr/>
        </p:nvSpPr>
        <p:spPr>
          <a:xfrm>
            <a:off x="2164860" y="1520091"/>
            <a:ext cx="2833076" cy="39076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53E612-C2AC-E6A7-CE21-CA9A0A79CDA4}"/>
              </a:ext>
            </a:extLst>
          </p:cNvPr>
          <p:cNvSpPr/>
          <p:nvPr/>
        </p:nvSpPr>
        <p:spPr>
          <a:xfrm>
            <a:off x="1062891" y="2153137"/>
            <a:ext cx="3360615" cy="48455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8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43682A-BED7-8768-3183-F452DF2E48C2}"/>
              </a:ext>
            </a:extLst>
          </p:cNvPr>
          <p:cNvSpPr txBox="1">
            <a:spLocks/>
          </p:cNvSpPr>
          <p:nvPr/>
        </p:nvSpPr>
        <p:spPr>
          <a:xfrm>
            <a:off x="464572" y="420636"/>
            <a:ext cx="10538145" cy="11964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kern="1200">
                <a:solidFill>
                  <a:srgbClr val="005489"/>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5489"/>
                </a:solidFill>
                <a:effectLst/>
                <a:uLnTx/>
                <a:uFillTx/>
                <a:latin typeface="Roboto"/>
                <a:ea typeface="Roboto"/>
                <a:cs typeface="Roboto"/>
                <a:hlinkClick r:id="rId2"/>
              </a:rPr>
              <a:t>Retrofit One-Stop-Shop for York (ROSSY)</a:t>
            </a:r>
            <a:endParaRPr kumimoji="0" lang="en-GB" sz="4400" b="0" i="0" u="none" strike="noStrike" kern="1200" cap="none" spc="0" normalizeH="0" baseline="0" noProof="0">
              <a:ln>
                <a:noFill/>
              </a:ln>
              <a:solidFill>
                <a:srgbClr val="00548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Content Placeholder 2">
            <a:extLst>
              <a:ext uri="{FF2B5EF4-FFF2-40B4-BE49-F238E27FC236}">
                <a16:creationId xmlns:a16="http://schemas.microsoft.com/office/drawing/2014/main" id="{67F715AF-37DE-24D9-ECAB-04BD8BB5A7CF}"/>
              </a:ext>
            </a:extLst>
          </p:cNvPr>
          <p:cNvSpPr txBox="1">
            <a:spLocks/>
          </p:cNvSpPr>
          <p:nvPr/>
        </p:nvSpPr>
        <p:spPr>
          <a:xfrm>
            <a:off x="228598" y="1765855"/>
            <a:ext cx="2700527" cy="3431717"/>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3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To create an </a:t>
            </a:r>
            <a:r>
              <a:rPr kumimoji="0" lang="en-GB" sz="2800" b="1" i="0" u="none" strike="noStrike" kern="1200" cap="none" spc="3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end-to-end, digital, home energy retrofit platform </a:t>
            </a:r>
            <a:r>
              <a:rPr kumimoji="0" lang="en-GB" sz="2800" b="0" i="0" u="none" strike="noStrike" kern="1200" cap="none" spc="3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that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3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 will provide the following components:</a:t>
            </a:r>
          </a:p>
        </p:txBody>
      </p:sp>
      <p:sp>
        <p:nvSpPr>
          <p:cNvPr id="6" name="TextBox 5">
            <a:extLst>
              <a:ext uri="{FF2B5EF4-FFF2-40B4-BE49-F238E27FC236}">
                <a16:creationId xmlns:a16="http://schemas.microsoft.com/office/drawing/2014/main" id="{51E66B0D-01B8-97D6-7AAB-751E18BFAF96}"/>
              </a:ext>
            </a:extLst>
          </p:cNvPr>
          <p:cNvSpPr txBox="1"/>
          <p:nvPr/>
        </p:nvSpPr>
        <p:spPr>
          <a:xfrm>
            <a:off x="9420655" y="1906324"/>
            <a:ext cx="2396359" cy="1323439"/>
          </a:xfrm>
          <a:prstGeom prst="rect">
            <a:avLst/>
          </a:prstGeom>
          <a:solidFill>
            <a:schemeClr val="accent6">
              <a:lumMod val="40000"/>
              <a:lumOff val="60000"/>
            </a:schemeClr>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Customer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Supplier retrofit Engagement and Empowerment</a:t>
            </a:r>
          </a:p>
        </p:txBody>
      </p:sp>
      <p:sp>
        <p:nvSpPr>
          <p:cNvPr id="7" name="TextBox 6">
            <a:extLst>
              <a:ext uri="{FF2B5EF4-FFF2-40B4-BE49-F238E27FC236}">
                <a16:creationId xmlns:a16="http://schemas.microsoft.com/office/drawing/2014/main" id="{17A44AFD-370E-1C4E-BF35-F817C896E576}"/>
              </a:ext>
            </a:extLst>
          </p:cNvPr>
          <p:cNvSpPr txBox="1"/>
          <p:nvPr/>
        </p:nvSpPr>
        <p:spPr>
          <a:xfrm>
            <a:off x="6621530" y="3500830"/>
            <a:ext cx="2396359" cy="1015663"/>
          </a:xfrm>
          <a:prstGeom prst="rect">
            <a:avLst/>
          </a:prstGeom>
          <a:solidFill>
            <a:schemeClr val="accent5">
              <a:lumMod val="40000"/>
              <a:lumOff val="60000"/>
            </a:schemeClr>
          </a:solidFill>
          <a:ln>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Demonstrator Homes and Monitoring</a:t>
            </a:r>
          </a:p>
        </p:txBody>
      </p:sp>
      <p:sp>
        <p:nvSpPr>
          <p:cNvPr id="9" name="TextBox 8">
            <a:extLst>
              <a:ext uri="{FF2B5EF4-FFF2-40B4-BE49-F238E27FC236}">
                <a16:creationId xmlns:a16="http://schemas.microsoft.com/office/drawing/2014/main" id="{CBF6336B-B03A-9F75-AD76-7522F0FD73D5}"/>
              </a:ext>
            </a:extLst>
          </p:cNvPr>
          <p:cNvSpPr txBox="1"/>
          <p:nvPr/>
        </p:nvSpPr>
        <p:spPr>
          <a:xfrm>
            <a:off x="6547942" y="1559450"/>
            <a:ext cx="2396359" cy="1631216"/>
          </a:xfrm>
          <a:prstGeom prst="rect">
            <a:avLst/>
          </a:prstGeom>
          <a:solidFill>
            <a:schemeClr val="accent4">
              <a:lumMod val="40000"/>
              <a:lumOff val="60000"/>
            </a:schemeClr>
          </a:solidFill>
          <a:ln>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Home Energy Assessments, Community Champions and Advisors</a:t>
            </a:r>
          </a:p>
        </p:txBody>
      </p:sp>
      <p:sp>
        <p:nvSpPr>
          <p:cNvPr id="10" name="TextBox 9">
            <a:extLst>
              <a:ext uri="{FF2B5EF4-FFF2-40B4-BE49-F238E27FC236}">
                <a16:creationId xmlns:a16="http://schemas.microsoft.com/office/drawing/2014/main" id="{6E959901-73DB-1C85-FE51-3CB0E6BF446D}"/>
              </a:ext>
            </a:extLst>
          </p:cNvPr>
          <p:cNvSpPr txBox="1"/>
          <p:nvPr/>
        </p:nvSpPr>
        <p:spPr>
          <a:xfrm>
            <a:off x="9567043" y="3852435"/>
            <a:ext cx="2396359" cy="1015663"/>
          </a:xfrm>
          <a:prstGeom prst="rect">
            <a:avLst/>
          </a:prstGeom>
          <a:solidFill>
            <a:schemeClr val="accent1">
              <a:lumMod val="40000"/>
              <a:lumOff val="6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Supplier Marketplace and Network</a:t>
            </a:r>
          </a:p>
        </p:txBody>
      </p:sp>
      <p:sp>
        <p:nvSpPr>
          <p:cNvPr id="11" name="TextBox 10">
            <a:extLst>
              <a:ext uri="{FF2B5EF4-FFF2-40B4-BE49-F238E27FC236}">
                <a16:creationId xmlns:a16="http://schemas.microsoft.com/office/drawing/2014/main" id="{2ACB3B34-6DAF-B980-9F62-40459A63F92A}"/>
              </a:ext>
            </a:extLst>
          </p:cNvPr>
          <p:cNvSpPr txBox="1"/>
          <p:nvPr/>
        </p:nvSpPr>
        <p:spPr>
          <a:xfrm>
            <a:off x="3699641" y="1909877"/>
            <a:ext cx="2396359" cy="1015663"/>
          </a:xfrm>
          <a:prstGeom prst="rect">
            <a:avLst/>
          </a:prstGeom>
          <a:solidFill>
            <a:schemeClr val="accent3">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Referrals to Grant-funding and CYC-specific Finance</a:t>
            </a:r>
          </a:p>
        </p:txBody>
      </p:sp>
      <p:sp>
        <p:nvSpPr>
          <p:cNvPr id="12" name="TextBox 11">
            <a:extLst>
              <a:ext uri="{FF2B5EF4-FFF2-40B4-BE49-F238E27FC236}">
                <a16:creationId xmlns:a16="http://schemas.microsoft.com/office/drawing/2014/main" id="{FE85CFC3-C986-2A2C-DBEA-E2CF4A814EE2}"/>
              </a:ext>
            </a:extLst>
          </p:cNvPr>
          <p:cNvSpPr txBox="1"/>
          <p:nvPr/>
        </p:nvSpPr>
        <p:spPr>
          <a:xfrm>
            <a:off x="3337285" y="3163733"/>
            <a:ext cx="2396359" cy="1323439"/>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Monitoring, Evaluation, Aftercare and Feedback Service</a:t>
            </a:r>
          </a:p>
        </p:txBody>
      </p:sp>
      <p:sp>
        <p:nvSpPr>
          <p:cNvPr id="13" name="TextBox 12">
            <a:extLst>
              <a:ext uri="{FF2B5EF4-FFF2-40B4-BE49-F238E27FC236}">
                <a16:creationId xmlns:a16="http://schemas.microsoft.com/office/drawing/2014/main" id="{08312EE0-8115-4E20-73C7-0F056E506DBD}"/>
              </a:ext>
            </a:extLst>
          </p:cNvPr>
          <p:cNvSpPr txBox="1"/>
          <p:nvPr/>
        </p:nvSpPr>
        <p:spPr>
          <a:xfrm>
            <a:off x="6873813" y="4848442"/>
            <a:ext cx="2396359" cy="707886"/>
          </a:xfrm>
          <a:prstGeom prst="rect">
            <a:avLst/>
          </a:prstGeom>
          <a:solidFill>
            <a:srgbClr val="F0AA6A"/>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Scale-up and Investment</a:t>
            </a:r>
          </a:p>
        </p:txBody>
      </p:sp>
      <p:sp>
        <p:nvSpPr>
          <p:cNvPr id="14" name="TextBox 13">
            <a:extLst>
              <a:ext uri="{FF2B5EF4-FFF2-40B4-BE49-F238E27FC236}">
                <a16:creationId xmlns:a16="http://schemas.microsoft.com/office/drawing/2014/main" id="{EA528885-2856-4F9D-3834-440425F753BE}"/>
              </a:ext>
            </a:extLst>
          </p:cNvPr>
          <p:cNvSpPr txBox="1"/>
          <p:nvPr/>
        </p:nvSpPr>
        <p:spPr>
          <a:xfrm>
            <a:off x="3841529" y="4843629"/>
            <a:ext cx="2396359" cy="707886"/>
          </a:xfrm>
          <a:prstGeom prst="rect">
            <a:avLst/>
          </a:prstGeom>
          <a:solidFill>
            <a:srgbClr val="CEBCFA"/>
          </a:solidFill>
          <a:ln>
            <a:solidFill>
              <a:srgbClr val="B40AD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Replication of the Business Model</a:t>
            </a:r>
          </a:p>
        </p:txBody>
      </p:sp>
      <p:grpSp>
        <p:nvGrpSpPr>
          <p:cNvPr id="15" name="Group 14">
            <a:extLst>
              <a:ext uri="{FF2B5EF4-FFF2-40B4-BE49-F238E27FC236}">
                <a16:creationId xmlns:a16="http://schemas.microsoft.com/office/drawing/2014/main" id="{AFAB293A-AA5A-806D-A7DA-9DBDD17EFD28}"/>
              </a:ext>
            </a:extLst>
          </p:cNvPr>
          <p:cNvGrpSpPr/>
          <p:nvPr/>
        </p:nvGrpSpPr>
        <p:grpSpPr>
          <a:xfrm>
            <a:off x="2123091" y="5834219"/>
            <a:ext cx="9921766" cy="945897"/>
            <a:chOff x="0" y="488407"/>
            <a:chExt cx="10210656" cy="973439"/>
          </a:xfrm>
        </p:grpSpPr>
        <p:pic>
          <p:nvPicPr>
            <p:cNvPr id="16" name="Google Shape;67;p13">
              <a:extLst>
                <a:ext uri="{FF2B5EF4-FFF2-40B4-BE49-F238E27FC236}">
                  <a16:creationId xmlns:a16="http://schemas.microsoft.com/office/drawing/2014/main" id="{CA23FBB2-C686-DE53-6F5A-F20EFE0D3A51}"/>
                </a:ext>
              </a:extLst>
            </p:cNvPr>
            <p:cNvPicPr preferRelativeResize="0"/>
            <p:nvPr/>
          </p:nvPicPr>
          <p:blipFill>
            <a:blip r:embed="rId3">
              <a:alphaModFix/>
            </a:blip>
            <a:stretch>
              <a:fillRect/>
            </a:stretch>
          </p:blipFill>
          <p:spPr>
            <a:xfrm>
              <a:off x="1015159" y="720340"/>
              <a:ext cx="1065505" cy="574801"/>
            </a:xfrm>
            <a:prstGeom prst="rect">
              <a:avLst/>
            </a:prstGeom>
            <a:noFill/>
            <a:ln>
              <a:noFill/>
            </a:ln>
          </p:spPr>
        </p:pic>
        <p:pic>
          <p:nvPicPr>
            <p:cNvPr id="17" name="Picture 10" descr="Abundance Investment Company Profile: Valuation &amp; Investors | PitchBook">
              <a:extLst>
                <a:ext uri="{FF2B5EF4-FFF2-40B4-BE49-F238E27FC236}">
                  <a16:creationId xmlns:a16="http://schemas.microsoft.com/office/drawing/2014/main" id="{1AD5134D-F014-88F8-AFC9-41BDDE34F8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39" t="21082" r="15901" b="27620"/>
            <a:stretch/>
          </p:blipFill>
          <p:spPr bwMode="auto">
            <a:xfrm>
              <a:off x="0" y="613171"/>
              <a:ext cx="942635" cy="7063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he Energy Systems Catapult">
              <a:extLst>
                <a:ext uri="{FF2B5EF4-FFF2-40B4-BE49-F238E27FC236}">
                  <a16:creationId xmlns:a16="http://schemas.microsoft.com/office/drawing/2014/main" id="{6ECC9E25-EDEE-593D-E308-EFC3EEB647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84" t="19065" r="6252" b="23270"/>
            <a:stretch/>
          </p:blipFill>
          <p:spPr bwMode="auto">
            <a:xfrm>
              <a:off x="2199700" y="687728"/>
              <a:ext cx="1644797" cy="574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ity of York Council website home page – City of York Council">
              <a:extLst>
                <a:ext uri="{FF2B5EF4-FFF2-40B4-BE49-F238E27FC236}">
                  <a16:creationId xmlns:a16="http://schemas.microsoft.com/office/drawing/2014/main" id="{EF21150D-DB75-BBCB-8FE4-2648DFDB4D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609" y="488407"/>
              <a:ext cx="1946877" cy="973439"/>
            </a:xfrm>
            <a:prstGeom prst="rect">
              <a:avLst/>
            </a:prstGeom>
            <a:noFill/>
            <a:extLst>
              <a:ext uri="{909E8E84-426E-40DD-AFC4-6F175D3DCCD1}">
                <a14:hiddenFill xmlns:a14="http://schemas.microsoft.com/office/drawing/2010/main">
                  <a:solidFill>
                    <a:srgbClr val="FFFFFF"/>
                  </a:solidFill>
                </a14:hiddenFill>
              </a:ext>
            </a:extLst>
          </p:spPr>
        </p:pic>
        <p:pic>
          <p:nvPicPr>
            <p:cNvPr id="20" name="Content Placeholder 3">
              <a:extLst>
                <a:ext uri="{FF2B5EF4-FFF2-40B4-BE49-F238E27FC236}">
                  <a16:creationId xmlns:a16="http://schemas.microsoft.com/office/drawing/2014/main" id="{5D04EE91-D24D-3D95-0276-4CC45B4836E3}"/>
                </a:ext>
              </a:extLst>
            </p:cNvPr>
            <p:cNvPicPr>
              <a:picLocks noChangeAspect="1"/>
            </p:cNvPicPr>
            <p:nvPr/>
          </p:nvPicPr>
          <p:blipFill>
            <a:blip r:embed="rId7"/>
            <a:stretch>
              <a:fillRect/>
            </a:stretch>
          </p:blipFill>
          <p:spPr bwMode="auto">
            <a:xfrm>
              <a:off x="7881538" y="766285"/>
              <a:ext cx="1256635" cy="46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York Community Energy">
              <a:extLst>
                <a:ext uri="{FF2B5EF4-FFF2-40B4-BE49-F238E27FC236}">
                  <a16:creationId xmlns:a16="http://schemas.microsoft.com/office/drawing/2014/main" id="{3FADAA6B-1391-A669-6A4A-E54F450FBC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654" b="15588"/>
            <a:stretch/>
          </p:blipFill>
          <p:spPr bwMode="auto">
            <a:xfrm>
              <a:off x="9271853" y="598254"/>
              <a:ext cx="938803" cy="6642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University of York">
              <a:extLst>
                <a:ext uri="{FF2B5EF4-FFF2-40B4-BE49-F238E27FC236}">
                  <a16:creationId xmlns:a16="http://schemas.microsoft.com/office/drawing/2014/main" id="{14AFB9C4-807D-8F0E-1ED7-918A49D133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3599" y="631216"/>
              <a:ext cx="1814259" cy="687823"/>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a:extLst>
              <a:ext uri="{FF2B5EF4-FFF2-40B4-BE49-F238E27FC236}">
                <a16:creationId xmlns:a16="http://schemas.microsoft.com/office/drawing/2014/main" id="{E8CF4C49-4CAC-D952-0732-491853D71276}"/>
              </a:ext>
            </a:extLst>
          </p:cNvPr>
          <p:cNvPicPr>
            <a:picLocks noChangeAspect="1"/>
          </p:cNvPicPr>
          <p:nvPr/>
        </p:nvPicPr>
        <p:blipFill rotWithShape="1">
          <a:blip r:embed="rId10"/>
          <a:srcRect t="8243"/>
          <a:stretch/>
        </p:blipFill>
        <p:spPr>
          <a:xfrm>
            <a:off x="152681" y="6019090"/>
            <a:ext cx="1891794" cy="704073"/>
          </a:xfrm>
          <a:prstGeom prst="rect">
            <a:avLst/>
          </a:prstGeom>
        </p:spPr>
      </p:pic>
    </p:spTree>
    <p:extLst>
      <p:ext uri="{BB962C8B-B14F-4D97-AF65-F5344CB8AC3E}">
        <p14:creationId xmlns:p14="http://schemas.microsoft.com/office/powerpoint/2010/main" val="353943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20636"/>
            <a:ext cx="7968227" cy="1052563"/>
          </a:xfrm>
        </p:spPr>
        <p:txBody>
          <a:bodyPr>
            <a:normAutofit/>
          </a:bodyPr>
          <a:lstStyle/>
          <a:p>
            <a:r>
              <a:rPr lang="en-GB" dirty="0">
                <a:latin typeface="Roboto"/>
                <a:ea typeface="Roboto"/>
                <a:cs typeface="Roboto"/>
              </a:rPr>
              <a:t>York Retrofit Network</a:t>
            </a:r>
            <a:endParaRPr lang="en-GB" dirty="0"/>
          </a:p>
        </p:txBody>
      </p:sp>
      <p:sp>
        <p:nvSpPr>
          <p:cNvPr id="3" name="Content Placeholder 2"/>
          <p:cNvSpPr>
            <a:spLocks noGrp="1"/>
          </p:cNvSpPr>
          <p:nvPr>
            <p:ph idx="1"/>
          </p:nvPr>
        </p:nvSpPr>
        <p:spPr>
          <a:xfrm>
            <a:off x="464573" y="1480886"/>
            <a:ext cx="7410866" cy="5337254"/>
          </a:xfrm>
        </p:spPr>
        <p:txBody>
          <a:bodyPr vert="horz" lIns="91440" tIns="45720" rIns="91440" bIns="45720" rtlCol="0" anchor="t">
            <a:normAutofit lnSpcReduction="10000"/>
          </a:bodyPr>
          <a:lstStyle/>
          <a:p>
            <a:pPr>
              <a:lnSpc>
                <a:spcPct val="110000"/>
              </a:lnSpc>
            </a:pPr>
            <a:r>
              <a:rPr lang="en-GB" sz="2000" b="1" dirty="0">
                <a:latin typeface="Roboto"/>
                <a:ea typeface="Roboto"/>
                <a:cs typeface="Roboto"/>
              </a:rPr>
              <a:t>Purpose:</a:t>
            </a:r>
            <a:endParaRPr lang="en-GB" sz="2000" dirty="0">
              <a:latin typeface="Roboto"/>
              <a:ea typeface="Roboto"/>
              <a:cs typeface="Roboto"/>
            </a:endParaRPr>
          </a:p>
          <a:p>
            <a:pPr marL="285750" indent="-285750">
              <a:buFont typeface="Arial,Sans-Serif" panose="020B0604020202020204" pitchFamily="34" charset="0"/>
              <a:buChar char="•"/>
            </a:pPr>
            <a:r>
              <a:rPr lang="en-GB" sz="2000" dirty="0">
                <a:latin typeface="Roboto"/>
                <a:ea typeface="Roboto"/>
                <a:cs typeface="Roboto"/>
              </a:rPr>
              <a:t>To reach across the supply chain, including those who are not already engaged and grow the supply chain </a:t>
            </a:r>
            <a:endParaRPr lang="en-US" sz="2000">
              <a:latin typeface="Roboto"/>
              <a:ea typeface="Roboto"/>
              <a:cs typeface="Roboto"/>
            </a:endParaRPr>
          </a:p>
          <a:p>
            <a:pPr marL="285750" indent="-285750">
              <a:buFont typeface="Arial,Sans-Serif" panose="020B0604020202020204" pitchFamily="34" charset="0"/>
              <a:buChar char="•"/>
            </a:pPr>
            <a:r>
              <a:rPr lang="en-GB" sz="2000" dirty="0">
                <a:latin typeface="Roboto"/>
                <a:ea typeface="Roboto"/>
                <a:cs typeface="Roboto"/>
              </a:rPr>
              <a:t>To share knowledge and best practice </a:t>
            </a:r>
            <a:endParaRPr lang="en-US" sz="2000"/>
          </a:p>
          <a:p>
            <a:pPr marL="285750" indent="-285750">
              <a:buFont typeface="Arial,Sans-Serif" panose="020B0604020202020204" pitchFamily="34" charset="0"/>
              <a:buChar char="•"/>
            </a:pPr>
            <a:r>
              <a:rPr lang="en-GB" sz="2000" dirty="0">
                <a:latin typeface="Roboto"/>
                <a:ea typeface="Roboto"/>
                <a:cs typeface="Roboto"/>
              </a:rPr>
              <a:t>To foster a public-private sector partnership and collaboration </a:t>
            </a:r>
            <a:endParaRPr lang="en-US" sz="2000"/>
          </a:p>
          <a:p>
            <a:pPr marL="285750" indent="-285750">
              <a:buFont typeface="Arial,Sans-Serif" panose="020B0604020202020204" pitchFamily="34" charset="0"/>
              <a:buChar char="•"/>
            </a:pPr>
            <a:r>
              <a:rPr lang="en-GB" sz="2000" dirty="0">
                <a:latin typeface="Roboto"/>
                <a:ea typeface="Roboto"/>
                <a:cs typeface="Roboto"/>
              </a:rPr>
              <a:t>Encourage suppliers to join </a:t>
            </a:r>
            <a:r>
              <a:rPr lang="en-GB" sz="2000" err="1">
                <a:latin typeface="Roboto"/>
                <a:ea typeface="Roboto"/>
                <a:cs typeface="Roboto"/>
              </a:rPr>
              <a:t>YorEnergy</a:t>
            </a:r>
            <a:endParaRPr lang="en-GB" sz="2000">
              <a:latin typeface="Roboto"/>
              <a:ea typeface="Roboto"/>
              <a:cs typeface="Roboto"/>
            </a:endParaRPr>
          </a:p>
          <a:p>
            <a:pPr>
              <a:lnSpc>
                <a:spcPct val="110000"/>
              </a:lnSpc>
            </a:pPr>
            <a:r>
              <a:rPr lang="en-GB" sz="2000" b="1" dirty="0">
                <a:latin typeface="Roboto"/>
                <a:ea typeface="Roboto"/>
                <a:cs typeface="Roboto"/>
              </a:rPr>
              <a:t>Opportunities for the network:</a:t>
            </a:r>
            <a:endParaRPr lang="en-GB" sz="2000"/>
          </a:p>
          <a:p>
            <a:pPr marL="285750" indent="-285750">
              <a:lnSpc>
                <a:spcPct val="110000"/>
              </a:lnSpc>
              <a:buFont typeface="Arial" panose="020B0604020202020204" pitchFamily="34" charset="0"/>
              <a:buChar char="•"/>
            </a:pPr>
            <a:r>
              <a:rPr lang="en-GB" sz="2000" dirty="0">
                <a:latin typeface="Roboto"/>
                <a:ea typeface="Roboto"/>
                <a:cs typeface="Roboto"/>
              </a:rPr>
              <a:t>Learn more about opportunities for work</a:t>
            </a:r>
            <a:endParaRPr lang="en-GB" sz="2000"/>
          </a:p>
          <a:p>
            <a:pPr marL="285750" indent="-285750">
              <a:lnSpc>
                <a:spcPct val="110000"/>
              </a:lnSpc>
              <a:buFont typeface="Arial" panose="020B0604020202020204" pitchFamily="34" charset="0"/>
              <a:buChar char="•"/>
            </a:pPr>
            <a:r>
              <a:rPr lang="en-GB" sz="2000" dirty="0">
                <a:latin typeface="Roboto"/>
                <a:ea typeface="Roboto"/>
                <a:cs typeface="Roboto"/>
              </a:rPr>
              <a:t>Gain knowledge and access to skills opportunities</a:t>
            </a:r>
          </a:p>
          <a:p>
            <a:pPr marL="285750" indent="-285750">
              <a:lnSpc>
                <a:spcPct val="110000"/>
              </a:lnSpc>
              <a:buFont typeface="Arial" panose="020B0604020202020204" pitchFamily="34" charset="0"/>
              <a:buChar char="•"/>
            </a:pPr>
            <a:r>
              <a:rPr lang="en-GB" sz="2000" dirty="0">
                <a:latin typeface="Roboto"/>
                <a:ea typeface="Roboto"/>
                <a:cs typeface="Roboto"/>
              </a:rPr>
              <a:t>Meet others in the supply chain</a:t>
            </a:r>
          </a:p>
          <a:p>
            <a:pPr marL="285750" indent="-285750">
              <a:lnSpc>
                <a:spcPct val="110000"/>
              </a:lnSpc>
              <a:buFont typeface="Arial" panose="020B0604020202020204" pitchFamily="34" charset="0"/>
              <a:buChar char="•"/>
            </a:pPr>
            <a:r>
              <a:rPr lang="en-GB" sz="2000" dirty="0">
                <a:latin typeface="Roboto"/>
                <a:ea typeface="Roboto"/>
                <a:cs typeface="Roboto"/>
              </a:rPr>
              <a:t>Gain insight into the plans of local leaders</a:t>
            </a:r>
            <a:endParaRPr lang="en-GB" sz="2000"/>
          </a:p>
          <a:p>
            <a:pPr marL="285750" indent="-285750">
              <a:lnSpc>
                <a:spcPct val="110000"/>
              </a:lnSpc>
              <a:buFont typeface="Arial" panose="020B0604020202020204" pitchFamily="34" charset="0"/>
              <a:buChar char="•"/>
            </a:pPr>
            <a:r>
              <a:rPr lang="en-GB" sz="2000" dirty="0">
                <a:latin typeface="Roboto"/>
                <a:ea typeface="Roboto"/>
                <a:cs typeface="Roboto"/>
              </a:rPr>
              <a:t>Be linked into </a:t>
            </a:r>
            <a:r>
              <a:rPr lang="en-GB" sz="2000" err="1">
                <a:latin typeface="Roboto"/>
                <a:ea typeface="Roboto"/>
                <a:cs typeface="Roboto"/>
              </a:rPr>
              <a:t>YorEnergy</a:t>
            </a:r>
            <a:r>
              <a:rPr lang="en-GB" sz="2000" dirty="0">
                <a:latin typeface="Roboto"/>
                <a:ea typeface="Roboto"/>
                <a:cs typeface="Roboto"/>
              </a:rPr>
              <a:t> and become part of the trusted supplier base</a:t>
            </a:r>
            <a:endParaRPr lang="en-GB" dirty="0"/>
          </a:p>
        </p:txBody>
      </p:sp>
      <p:sp>
        <p:nvSpPr>
          <p:cNvPr id="6" name="Free-form: Shape 7">
            <a:extLst>
              <a:ext uri="{FF2B5EF4-FFF2-40B4-BE49-F238E27FC236}">
                <a16:creationId xmlns:a16="http://schemas.microsoft.com/office/drawing/2014/main" id="{AB26E5A9-4708-554B-B1D2-E13474EB0159}"/>
              </a:ext>
            </a:extLst>
          </p:cNvPr>
          <p:cNvSpPr/>
          <p:nvPr/>
        </p:nvSpPr>
        <p:spPr>
          <a:xfrm>
            <a:off x="7870272" y="0"/>
            <a:ext cx="8628647" cy="6858000"/>
          </a:xfrm>
          <a:custGeom>
            <a:avLst/>
            <a:gdLst>
              <a:gd name="connsiteX0" fmla="*/ 8628646 w 8628647"/>
              <a:gd name="connsiteY0" fmla="*/ 3428950 h 6858000"/>
              <a:gd name="connsiteX1" fmla="*/ 8628647 w 8628647"/>
              <a:gd name="connsiteY1" fmla="*/ 3429000 h 6858000"/>
              <a:gd name="connsiteX2" fmla="*/ 8628646 w 8628647"/>
              <a:gd name="connsiteY2" fmla="*/ 3429052 h 6858000"/>
              <a:gd name="connsiteX3" fmla="*/ 4290148 w 8628647"/>
              <a:gd name="connsiteY3" fmla="*/ 1452075 h 6858000"/>
              <a:gd name="connsiteX4" fmla="*/ 4290148 w 8628647"/>
              <a:gd name="connsiteY4" fmla="*/ 2411822 h 6858000"/>
              <a:gd name="connsiteX5" fmla="*/ 4281647 w 8628647"/>
              <a:gd name="connsiteY5" fmla="*/ 2412252 h 6858000"/>
              <a:gd name="connsiteX6" fmla="*/ 3348454 w 8628647"/>
              <a:gd name="connsiteY6" fmla="*/ 3446358 h 6858000"/>
              <a:gd name="connsiteX7" fmla="*/ 4281647 w 8628647"/>
              <a:gd name="connsiteY7" fmla="*/ 4480466 h 6858000"/>
              <a:gd name="connsiteX8" fmla="*/ 4290148 w 8628647"/>
              <a:gd name="connsiteY8" fmla="*/ 4480895 h 6858000"/>
              <a:gd name="connsiteX9" fmla="*/ 4290148 w 8628647"/>
              <a:gd name="connsiteY9" fmla="*/ 5405929 h 6858000"/>
              <a:gd name="connsiteX10" fmla="*/ 4129158 w 8628647"/>
              <a:gd name="connsiteY10" fmla="*/ 5397800 h 6858000"/>
              <a:gd name="connsiteX11" fmla="*/ 2352486 w 8628647"/>
              <a:gd name="connsiteY11" fmla="*/ 3429002 h 6858000"/>
              <a:gd name="connsiteX12" fmla="*/ 4129158 w 8628647"/>
              <a:gd name="connsiteY12" fmla="*/ 1460204 h 6858000"/>
              <a:gd name="connsiteX13" fmla="*/ 1702090 w 8628647"/>
              <a:gd name="connsiteY13" fmla="*/ 0 h 6858000"/>
              <a:gd name="connsiteX14" fmla="*/ 4290148 w 8628647"/>
              <a:gd name="connsiteY14" fmla="*/ 0 h 6858000"/>
              <a:gd name="connsiteX15" fmla="*/ 4290148 w 8628647"/>
              <a:gd name="connsiteY15" fmla="*/ 1254917 h 6858000"/>
              <a:gd name="connsiteX16" fmla="*/ 4083374 w 8628647"/>
              <a:gd name="connsiteY16" fmla="*/ 1265357 h 6858000"/>
              <a:gd name="connsiteX17" fmla="*/ 2139502 w 8628647"/>
              <a:gd name="connsiteY17" fmla="*/ 3419436 h 6858000"/>
              <a:gd name="connsiteX18" fmla="*/ 4083374 w 8628647"/>
              <a:gd name="connsiteY18" fmla="*/ 5573513 h 6858000"/>
              <a:gd name="connsiteX19" fmla="*/ 4290148 w 8628647"/>
              <a:gd name="connsiteY19" fmla="*/ 5583955 h 6858000"/>
              <a:gd name="connsiteX20" fmla="*/ 4290148 w 8628647"/>
              <a:gd name="connsiteY20" fmla="*/ 6858000 h 6858000"/>
              <a:gd name="connsiteX21" fmla="*/ 1702090 w 8628647"/>
              <a:gd name="connsiteY21" fmla="*/ 6858000 h 6858000"/>
              <a:gd name="connsiteX22" fmla="*/ 1481148 w 8628647"/>
              <a:gd name="connsiteY22" fmla="*/ 6682774 h 6858000"/>
              <a:gd name="connsiteX23" fmla="*/ 0 w 8628647"/>
              <a:gd name="connsiteY23" fmla="*/ 3429000 h 6858000"/>
              <a:gd name="connsiteX24" fmla="*/ 1481148 w 8628647"/>
              <a:gd name="connsiteY24" fmla="*/ 175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28647" h="6858000">
                <a:moveTo>
                  <a:pt x="8628646" y="3428950"/>
                </a:moveTo>
                <a:lnTo>
                  <a:pt x="8628647" y="3429000"/>
                </a:lnTo>
                <a:lnTo>
                  <a:pt x="8628646" y="3429052"/>
                </a:lnTo>
                <a:close/>
                <a:moveTo>
                  <a:pt x="4290148" y="1452075"/>
                </a:moveTo>
                <a:lnTo>
                  <a:pt x="4290148" y="2411822"/>
                </a:lnTo>
                <a:lnTo>
                  <a:pt x="4281647" y="2412252"/>
                </a:lnTo>
                <a:cubicBezTo>
                  <a:pt x="3757486" y="2465483"/>
                  <a:pt x="3348454" y="2908154"/>
                  <a:pt x="3348454" y="3446358"/>
                </a:cubicBezTo>
                <a:cubicBezTo>
                  <a:pt x="3348454" y="3984564"/>
                  <a:pt x="3757486" y="4427235"/>
                  <a:pt x="4281647" y="4480466"/>
                </a:cubicBezTo>
                <a:lnTo>
                  <a:pt x="4290148" y="4480895"/>
                </a:lnTo>
                <a:lnTo>
                  <a:pt x="4290148" y="5405929"/>
                </a:lnTo>
                <a:lnTo>
                  <a:pt x="4129158" y="5397800"/>
                </a:lnTo>
                <a:cubicBezTo>
                  <a:pt x="3131229" y="5296454"/>
                  <a:pt x="2352486" y="4453670"/>
                  <a:pt x="2352486" y="3429002"/>
                </a:cubicBezTo>
                <a:cubicBezTo>
                  <a:pt x="2352486" y="2404334"/>
                  <a:pt x="3131229" y="1561550"/>
                  <a:pt x="4129158" y="1460204"/>
                </a:cubicBezTo>
                <a:close/>
                <a:moveTo>
                  <a:pt x="1702090" y="0"/>
                </a:moveTo>
                <a:lnTo>
                  <a:pt x="4290148" y="0"/>
                </a:lnTo>
                <a:lnTo>
                  <a:pt x="4290148" y="1254917"/>
                </a:lnTo>
                <a:lnTo>
                  <a:pt x="4083374" y="1265357"/>
                </a:lnTo>
                <a:cubicBezTo>
                  <a:pt x="2991530" y="1376240"/>
                  <a:pt x="2139502" y="2298337"/>
                  <a:pt x="2139502" y="3419436"/>
                </a:cubicBezTo>
                <a:cubicBezTo>
                  <a:pt x="2139502" y="4540534"/>
                  <a:pt x="2991530" y="5462631"/>
                  <a:pt x="4083374" y="5573513"/>
                </a:cubicBezTo>
                <a:lnTo>
                  <a:pt x="4290148" y="5583955"/>
                </a:lnTo>
                <a:lnTo>
                  <a:pt x="4290148" y="6858000"/>
                </a:lnTo>
                <a:lnTo>
                  <a:pt x="1702090" y="6858000"/>
                </a:lnTo>
                <a:lnTo>
                  <a:pt x="1481148" y="6682774"/>
                </a:lnTo>
                <a:cubicBezTo>
                  <a:pt x="573566" y="5891846"/>
                  <a:pt x="0" y="4727404"/>
                  <a:pt x="0" y="3429000"/>
                </a:cubicBezTo>
                <a:cubicBezTo>
                  <a:pt x="0" y="2130596"/>
                  <a:pt x="573566" y="966155"/>
                  <a:pt x="1481148" y="175226"/>
                </a:cubicBezTo>
                <a:close/>
              </a:path>
            </a:pathLst>
          </a:custGeom>
          <a:blipFill>
            <a:blip r:embed="rId2">
              <a:extLst>
                <a:ext uri="{28A0092B-C50C-407E-A947-70E740481C1C}">
                  <a14:useLocalDpi xmlns:a14="http://schemas.microsoft.com/office/drawing/2010/main" val="0"/>
                </a:ext>
              </a:extLst>
            </a:blip>
            <a:stretch>
              <a:fillRect l="-33204" r="332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40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20636"/>
            <a:ext cx="7968227" cy="1052563"/>
          </a:xfrm>
        </p:spPr>
        <p:txBody>
          <a:bodyPr>
            <a:normAutofit/>
          </a:bodyPr>
          <a:lstStyle/>
          <a:p>
            <a:r>
              <a:rPr lang="en-GB" dirty="0">
                <a:latin typeface="Roboto"/>
                <a:ea typeface="Roboto"/>
                <a:cs typeface="Roboto"/>
              </a:rPr>
              <a:t>York Retrofit Network</a:t>
            </a:r>
            <a:endParaRPr lang="en-GB" dirty="0"/>
          </a:p>
        </p:txBody>
      </p:sp>
      <p:sp>
        <p:nvSpPr>
          <p:cNvPr id="3" name="Content Placeholder 2"/>
          <p:cNvSpPr>
            <a:spLocks noGrp="1"/>
          </p:cNvSpPr>
          <p:nvPr>
            <p:ph idx="1"/>
          </p:nvPr>
        </p:nvSpPr>
        <p:spPr>
          <a:xfrm>
            <a:off x="464573" y="1574670"/>
            <a:ext cx="6754374" cy="4704209"/>
          </a:xfrm>
        </p:spPr>
        <p:txBody>
          <a:bodyPr vert="horz" lIns="91440" tIns="45720" rIns="91440" bIns="45720" rtlCol="0" anchor="t">
            <a:normAutofit/>
          </a:bodyPr>
          <a:lstStyle/>
          <a:p>
            <a:r>
              <a:rPr lang="en-GB" sz="2400" dirty="0">
                <a:latin typeface="Roboto"/>
                <a:ea typeface="Roboto"/>
                <a:cs typeface="Roboto"/>
              </a:rPr>
              <a:t>Sessions to date:</a:t>
            </a:r>
            <a:endParaRPr lang="en-US" dirty="0"/>
          </a:p>
          <a:p>
            <a:pPr marL="342900" indent="-342900">
              <a:buChar char="•"/>
            </a:pPr>
            <a:r>
              <a:rPr lang="en-GB" sz="2400" dirty="0">
                <a:latin typeface="Roboto"/>
                <a:ea typeface="Roboto"/>
                <a:cs typeface="Roboto"/>
              </a:rPr>
              <a:t>Introduction to Retrofit</a:t>
            </a:r>
          </a:p>
          <a:p>
            <a:pPr marL="342900" indent="-342900">
              <a:buChar char="•"/>
            </a:pPr>
            <a:r>
              <a:rPr lang="en-GB" sz="2400" dirty="0">
                <a:latin typeface="Roboto"/>
                <a:ea typeface="Roboto"/>
                <a:cs typeface="Roboto"/>
              </a:rPr>
              <a:t>Accreditation/training</a:t>
            </a:r>
            <a:endParaRPr lang="en-GB" dirty="0"/>
          </a:p>
          <a:p>
            <a:pPr marL="342900" indent="-342900">
              <a:buChar char="•"/>
            </a:pPr>
            <a:r>
              <a:rPr lang="en-GB" sz="2400" dirty="0">
                <a:latin typeface="Roboto"/>
                <a:ea typeface="Roboto"/>
                <a:cs typeface="Roboto"/>
              </a:rPr>
              <a:t>Heritage Retrofit</a:t>
            </a:r>
            <a:endParaRPr lang="en-GB" dirty="0"/>
          </a:p>
          <a:p>
            <a:endParaRPr lang="en-GB" sz="2400" dirty="0"/>
          </a:p>
          <a:p>
            <a:r>
              <a:rPr lang="en-GB" sz="2400" dirty="0">
                <a:latin typeface="Roboto"/>
                <a:ea typeface="Roboto"/>
                <a:cs typeface="Roboto"/>
              </a:rPr>
              <a:t>Future sessions:</a:t>
            </a:r>
          </a:p>
          <a:p>
            <a:pPr marL="342900" indent="-342900">
              <a:buChar char="•"/>
            </a:pPr>
            <a:r>
              <a:rPr lang="en-GB" sz="2400" dirty="0">
                <a:latin typeface="Roboto"/>
                <a:ea typeface="Roboto"/>
                <a:cs typeface="Roboto"/>
              </a:rPr>
              <a:t>Other One-Stop-Shops</a:t>
            </a:r>
          </a:p>
          <a:p>
            <a:pPr marL="342900" indent="-342900">
              <a:buChar char="•"/>
            </a:pPr>
            <a:r>
              <a:rPr lang="en-GB" sz="2400" dirty="0">
                <a:latin typeface="Roboto"/>
                <a:ea typeface="Roboto"/>
                <a:cs typeface="Roboto"/>
              </a:rPr>
              <a:t>Upskilling staff</a:t>
            </a:r>
          </a:p>
          <a:p>
            <a:pPr marL="342900" indent="-342900">
              <a:buChar char="•"/>
            </a:pPr>
            <a:r>
              <a:rPr lang="en-GB" sz="2400" dirty="0">
                <a:latin typeface="Roboto"/>
                <a:ea typeface="Roboto"/>
                <a:cs typeface="Roboto"/>
              </a:rPr>
              <a:t>Engaging with residents</a:t>
            </a:r>
          </a:p>
        </p:txBody>
      </p:sp>
      <p:sp>
        <p:nvSpPr>
          <p:cNvPr id="4" name="Free-form: Shape 7">
            <a:extLst>
              <a:ext uri="{FF2B5EF4-FFF2-40B4-BE49-F238E27FC236}">
                <a16:creationId xmlns:a16="http://schemas.microsoft.com/office/drawing/2014/main" id="{DAECB034-0E96-F4E9-E799-5625DD70CA85}"/>
              </a:ext>
            </a:extLst>
          </p:cNvPr>
          <p:cNvSpPr/>
          <p:nvPr/>
        </p:nvSpPr>
        <p:spPr>
          <a:xfrm>
            <a:off x="7881428" y="0"/>
            <a:ext cx="8628647" cy="6858000"/>
          </a:xfrm>
          <a:custGeom>
            <a:avLst/>
            <a:gdLst>
              <a:gd name="connsiteX0" fmla="*/ 8628646 w 8628647"/>
              <a:gd name="connsiteY0" fmla="*/ 3428950 h 6858000"/>
              <a:gd name="connsiteX1" fmla="*/ 8628647 w 8628647"/>
              <a:gd name="connsiteY1" fmla="*/ 3429000 h 6858000"/>
              <a:gd name="connsiteX2" fmla="*/ 8628646 w 8628647"/>
              <a:gd name="connsiteY2" fmla="*/ 3429052 h 6858000"/>
              <a:gd name="connsiteX3" fmla="*/ 4290148 w 8628647"/>
              <a:gd name="connsiteY3" fmla="*/ 1452075 h 6858000"/>
              <a:gd name="connsiteX4" fmla="*/ 4290148 w 8628647"/>
              <a:gd name="connsiteY4" fmla="*/ 2411822 h 6858000"/>
              <a:gd name="connsiteX5" fmla="*/ 4281647 w 8628647"/>
              <a:gd name="connsiteY5" fmla="*/ 2412252 h 6858000"/>
              <a:gd name="connsiteX6" fmla="*/ 3348454 w 8628647"/>
              <a:gd name="connsiteY6" fmla="*/ 3446358 h 6858000"/>
              <a:gd name="connsiteX7" fmla="*/ 4281647 w 8628647"/>
              <a:gd name="connsiteY7" fmla="*/ 4480466 h 6858000"/>
              <a:gd name="connsiteX8" fmla="*/ 4290148 w 8628647"/>
              <a:gd name="connsiteY8" fmla="*/ 4480895 h 6858000"/>
              <a:gd name="connsiteX9" fmla="*/ 4290148 w 8628647"/>
              <a:gd name="connsiteY9" fmla="*/ 5405929 h 6858000"/>
              <a:gd name="connsiteX10" fmla="*/ 4129158 w 8628647"/>
              <a:gd name="connsiteY10" fmla="*/ 5397800 h 6858000"/>
              <a:gd name="connsiteX11" fmla="*/ 2352486 w 8628647"/>
              <a:gd name="connsiteY11" fmla="*/ 3429002 h 6858000"/>
              <a:gd name="connsiteX12" fmla="*/ 4129158 w 8628647"/>
              <a:gd name="connsiteY12" fmla="*/ 1460204 h 6858000"/>
              <a:gd name="connsiteX13" fmla="*/ 1702090 w 8628647"/>
              <a:gd name="connsiteY13" fmla="*/ 0 h 6858000"/>
              <a:gd name="connsiteX14" fmla="*/ 4290148 w 8628647"/>
              <a:gd name="connsiteY14" fmla="*/ 0 h 6858000"/>
              <a:gd name="connsiteX15" fmla="*/ 4290148 w 8628647"/>
              <a:gd name="connsiteY15" fmla="*/ 1254917 h 6858000"/>
              <a:gd name="connsiteX16" fmla="*/ 4083374 w 8628647"/>
              <a:gd name="connsiteY16" fmla="*/ 1265357 h 6858000"/>
              <a:gd name="connsiteX17" fmla="*/ 2139502 w 8628647"/>
              <a:gd name="connsiteY17" fmla="*/ 3419436 h 6858000"/>
              <a:gd name="connsiteX18" fmla="*/ 4083374 w 8628647"/>
              <a:gd name="connsiteY18" fmla="*/ 5573513 h 6858000"/>
              <a:gd name="connsiteX19" fmla="*/ 4290148 w 8628647"/>
              <a:gd name="connsiteY19" fmla="*/ 5583955 h 6858000"/>
              <a:gd name="connsiteX20" fmla="*/ 4290148 w 8628647"/>
              <a:gd name="connsiteY20" fmla="*/ 6858000 h 6858000"/>
              <a:gd name="connsiteX21" fmla="*/ 1702090 w 8628647"/>
              <a:gd name="connsiteY21" fmla="*/ 6858000 h 6858000"/>
              <a:gd name="connsiteX22" fmla="*/ 1481148 w 8628647"/>
              <a:gd name="connsiteY22" fmla="*/ 6682774 h 6858000"/>
              <a:gd name="connsiteX23" fmla="*/ 0 w 8628647"/>
              <a:gd name="connsiteY23" fmla="*/ 3429000 h 6858000"/>
              <a:gd name="connsiteX24" fmla="*/ 1481148 w 8628647"/>
              <a:gd name="connsiteY24" fmla="*/ 175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28647" h="6858000">
                <a:moveTo>
                  <a:pt x="8628646" y="3428950"/>
                </a:moveTo>
                <a:lnTo>
                  <a:pt x="8628647" y="3429000"/>
                </a:lnTo>
                <a:lnTo>
                  <a:pt x="8628646" y="3429052"/>
                </a:lnTo>
                <a:close/>
                <a:moveTo>
                  <a:pt x="4290148" y="1452075"/>
                </a:moveTo>
                <a:lnTo>
                  <a:pt x="4290148" y="2411822"/>
                </a:lnTo>
                <a:lnTo>
                  <a:pt x="4281647" y="2412252"/>
                </a:lnTo>
                <a:cubicBezTo>
                  <a:pt x="3757486" y="2465483"/>
                  <a:pt x="3348454" y="2908154"/>
                  <a:pt x="3348454" y="3446358"/>
                </a:cubicBezTo>
                <a:cubicBezTo>
                  <a:pt x="3348454" y="3984564"/>
                  <a:pt x="3757486" y="4427235"/>
                  <a:pt x="4281647" y="4480466"/>
                </a:cubicBezTo>
                <a:lnTo>
                  <a:pt x="4290148" y="4480895"/>
                </a:lnTo>
                <a:lnTo>
                  <a:pt x="4290148" y="5405929"/>
                </a:lnTo>
                <a:lnTo>
                  <a:pt x="4129158" y="5397800"/>
                </a:lnTo>
                <a:cubicBezTo>
                  <a:pt x="3131229" y="5296454"/>
                  <a:pt x="2352486" y="4453670"/>
                  <a:pt x="2352486" y="3429002"/>
                </a:cubicBezTo>
                <a:cubicBezTo>
                  <a:pt x="2352486" y="2404334"/>
                  <a:pt x="3131229" y="1561550"/>
                  <a:pt x="4129158" y="1460204"/>
                </a:cubicBezTo>
                <a:close/>
                <a:moveTo>
                  <a:pt x="1702090" y="0"/>
                </a:moveTo>
                <a:lnTo>
                  <a:pt x="4290148" y="0"/>
                </a:lnTo>
                <a:lnTo>
                  <a:pt x="4290148" y="1254917"/>
                </a:lnTo>
                <a:lnTo>
                  <a:pt x="4083374" y="1265357"/>
                </a:lnTo>
                <a:cubicBezTo>
                  <a:pt x="2991530" y="1376240"/>
                  <a:pt x="2139502" y="2298337"/>
                  <a:pt x="2139502" y="3419436"/>
                </a:cubicBezTo>
                <a:cubicBezTo>
                  <a:pt x="2139502" y="4540534"/>
                  <a:pt x="2991530" y="5462631"/>
                  <a:pt x="4083374" y="5573513"/>
                </a:cubicBezTo>
                <a:lnTo>
                  <a:pt x="4290148" y="5583955"/>
                </a:lnTo>
                <a:lnTo>
                  <a:pt x="4290148" y="6858000"/>
                </a:lnTo>
                <a:lnTo>
                  <a:pt x="1702090" y="6858000"/>
                </a:lnTo>
                <a:lnTo>
                  <a:pt x="1481148" y="6682774"/>
                </a:lnTo>
                <a:cubicBezTo>
                  <a:pt x="573566" y="5891846"/>
                  <a:pt x="0" y="4727404"/>
                  <a:pt x="0" y="3429000"/>
                </a:cubicBezTo>
                <a:cubicBezTo>
                  <a:pt x="0" y="2130596"/>
                  <a:pt x="573566" y="966155"/>
                  <a:pt x="1481148" y="175226"/>
                </a:cubicBezTo>
                <a:close/>
              </a:path>
            </a:pathLst>
          </a:custGeom>
          <a:blipFill dpi="0" rotWithShape="1">
            <a:blip r:embed="rId2">
              <a:extLst>
                <a:ext uri="{28A0092B-C50C-407E-A947-70E740481C1C}">
                  <a14:useLocalDpi xmlns:a14="http://schemas.microsoft.com/office/drawing/2010/main" val="0"/>
                </a:ext>
              </a:extLst>
            </a:blip>
            <a:srcRect/>
            <a:stretch>
              <a:fillRect l="-24727" r="247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35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20636"/>
            <a:ext cx="7968227" cy="1052563"/>
          </a:xfrm>
        </p:spPr>
        <p:txBody>
          <a:bodyPr>
            <a:normAutofit/>
          </a:bodyPr>
          <a:lstStyle/>
          <a:p>
            <a:r>
              <a:rPr lang="en-GB" dirty="0">
                <a:latin typeface="Roboto"/>
                <a:ea typeface="Roboto"/>
                <a:cs typeface="Roboto"/>
              </a:rPr>
              <a:t>Challenges</a:t>
            </a:r>
            <a:endParaRPr lang="en-GB" dirty="0"/>
          </a:p>
        </p:txBody>
      </p:sp>
      <p:graphicFrame>
        <p:nvGraphicFramePr>
          <p:cNvPr id="7" name="Content Placeholder 6">
            <a:extLst>
              <a:ext uri="{FF2B5EF4-FFF2-40B4-BE49-F238E27FC236}">
                <a16:creationId xmlns:a16="http://schemas.microsoft.com/office/drawing/2014/main" id="{7A465F9D-3A57-E0BD-98B2-7936C2EED411}"/>
              </a:ext>
            </a:extLst>
          </p:cNvPr>
          <p:cNvGraphicFramePr>
            <a:graphicFrameLocks noGrp="1"/>
          </p:cNvGraphicFramePr>
          <p:nvPr>
            <p:ph idx="1"/>
          </p:nvPr>
        </p:nvGraphicFramePr>
        <p:xfrm>
          <a:off x="465138" y="1464364"/>
          <a:ext cx="11208256" cy="5083258"/>
        </p:xfrm>
        <a:graphic>
          <a:graphicData uri="http://schemas.openxmlformats.org/drawingml/2006/table">
            <a:tbl>
              <a:tblPr firstRow="1" bandRow="1">
                <a:tableStyleId>{16D9F66E-5EB9-4882-86FB-DCBF35E3C3E4}</a:tableStyleId>
              </a:tblPr>
              <a:tblGrid>
                <a:gridCol w="2748694">
                  <a:extLst>
                    <a:ext uri="{9D8B030D-6E8A-4147-A177-3AD203B41FA5}">
                      <a16:colId xmlns:a16="http://schemas.microsoft.com/office/drawing/2014/main" val="4061858145"/>
                    </a:ext>
                  </a:extLst>
                </a:gridCol>
                <a:gridCol w="2748694">
                  <a:extLst>
                    <a:ext uri="{9D8B030D-6E8A-4147-A177-3AD203B41FA5}">
                      <a16:colId xmlns:a16="http://schemas.microsoft.com/office/drawing/2014/main" val="489118238"/>
                    </a:ext>
                  </a:extLst>
                </a:gridCol>
                <a:gridCol w="2748694">
                  <a:extLst>
                    <a:ext uri="{9D8B030D-6E8A-4147-A177-3AD203B41FA5}">
                      <a16:colId xmlns:a16="http://schemas.microsoft.com/office/drawing/2014/main" val="3467058442"/>
                    </a:ext>
                  </a:extLst>
                </a:gridCol>
                <a:gridCol w="2962174">
                  <a:extLst>
                    <a:ext uri="{9D8B030D-6E8A-4147-A177-3AD203B41FA5}">
                      <a16:colId xmlns:a16="http://schemas.microsoft.com/office/drawing/2014/main" val="2432225945"/>
                    </a:ext>
                  </a:extLst>
                </a:gridCol>
              </a:tblGrid>
              <a:tr h="2269314">
                <a:tc>
                  <a:txBody>
                    <a:bodyPr/>
                    <a:lstStyle/>
                    <a:p>
                      <a:r>
                        <a:rPr lang="en-US" sz="2400" b="0" dirty="0"/>
                        <a:t>Lack of clear, consistent communication</a:t>
                      </a:r>
                    </a:p>
                  </a:txBody>
                  <a:tcPr/>
                </a:tc>
                <a:tc>
                  <a:txBody>
                    <a:bodyPr/>
                    <a:lstStyle/>
                    <a:p>
                      <a:r>
                        <a:rPr lang="en-US" sz="2400" b="0" dirty="0"/>
                        <a:t>Range of fees within the supply chain</a:t>
                      </a:r>
                    </a:p>
                  </a:txBody>
                  <a:tcPr/>
                </a:tc>
                <a:tc>
                  <a:txBody>
                    <a:bodyPr/>
                    <a:lstStyle/>
                    <a:p>
                      <a:r>
                        <a:rPr lang="en-US" sz="2400" b="0" dirty="0"/>
                        <a:t>Consumer understanding of the journey and value for money</a:t>
                      </a:r>
                    </a:p>
                  </a:txBody>
                  <a:tcPr/>
                </a:tc>
                <a:tc>
                  <a:txBody>
                    <a:bodyPr/>
                    <a:lstStyle/>
                    <a:p>
                      <a:r>
                        <a:rPr lang="en-US" sz="2400" b="0" dirty="0"/>
                        <a:t>Demographic of potential customers – affluent and 55+, need motivation and finance</a:t>
                      </a:r>
                    </a:p>
                  </a:txBody>
                  <a:tcPr/>
                </a:tc>
                <a:extLst>
                  <a:ext uri="{0D108BD9-81ED-4DB2-BD59-A6C34878D82A}">
                    <a16:rowId xmlns:a16="http://schemas.microsoft.com/office/drawing/2014/main" val="1372610246"/>
                  </a:ext>
                </a:extLst>
              </a:tr>
              <a:tr h="1406972">
                <a:tc>
                  <a:txBody>
                    <a:bodyPr/>
                    <a:lstStyle/>
                    <a:p>
                      <a:r>
                        <a:rPr lang="en-US" sz="2400" b="0" dirty="0"/>
                        <a:t>Free assessments could wipe out other suppliers</a:t>
                      </a:r>
                    </a:p>
                  </a:txBody>
                  <a:tcPr/>
                </a:tc>
                <a:tc>
                  <a:txBody>
                    <a:bodyPr/>
                    <a:lstStyle/>
                    <a:p>
                      <a:r>
                        <a:rPr lang="en-US" sz="2400" b="0" dirty="0"/>
                        <a:t>Future maintenance and support</a:t>
                      </a:r>
                    </a:p>
                  </a:txBody>
                  <a:tcPr/>
                </a:tc>
                <a:tc>
                  <a:txBody>
                    <a:bodyPr/>
                    <a:lstStyle/>
                    <a:p>
                      <a:r>
                        <a:rPr lang="en-US" sz="2400" b="0" dirty="0"/>
                        <a:t>Planning/heritage permissions</a:t>
                      </a:r>
                    </a:p>
                  </a:txBody>
                  <a:tcPr/>
                </a:tc>
                <a:tc>
                  <a:txBody>
                    <a:bodyPr/>
                    <a:lstStyle/>
                    <a:p>
                      <a:r>
                        <a:rPr lang="en-US" sz="2400" b="0" dirty="0"/>
                        <a:t>Fear of the unknown/change</a:t>
                      </a:r>
                    </a:p>
                  </a:txBody>
                  <a:tcPr/>
                </a:tc>
                <a:extLst>
                  <a:ext uri="{0D108BD9-81ED-4DB2-BD59-A6C34878D82A}">
                    <a16:rowId xmlns:a16="http://schemas.microsoft.com/office/drawing/2014/main" val="3008842774"/>
                  </a:ext>
                </a:extLst>
              </a:tr>
              <a:tr h="1406972">
                <a:tc>
                  <a:txBody>
                    <a:bodyPr/>
                    <a:lstStyle/>
                    <a:p>
                      <a:r>
                        <a:rPr lang="en-US" sz="2400" b="0" dirty="0"/>
                        <a:t>People gaps e.g. architecture/builders</a:t>
                      </a:r>
                    </a:p>
                  </a:txBody>
                  <a:tcPr/>
                </a:tc>
                <a:tc>
                  <a:txBody>
                    <a:bodyPr/>
                    <a:lstStyle/>
                    <a:p>
                      <a:r>
                        <a:rPr lang="en-US" sz="2400" b="0" dirty="0"/>
                        <a:t>Need for soft skills</a:t>
                      </a:r>
                    </a:p>
                  </a:txBody>
                  <a:tcPr/>
                </a:tc>
                <a:tc>
                  <a:txBody>
                    <a:bodyPr/>
                    <a:lstStyle/>
                    <a:p>
                      <a:r>
                        <a:rPr lang="en-US" sz="2400" b="0" dirty="0"/>
                        <a:t>Need for householder assurance</a:t>
                      </a:r>
                    </a:p>
                  </a:txBody>
                  <a:tcPr/>
                </a:tc>
                <a:tc>
                  <a:txBody>
                    <a:bodyPr/>
                    <a:lstStyle/>
                    <a:p>
                      <a:r>
                        <a:rPr lang="en-US" sz="2400" b="0" dirty="0"/>
                        <a:t>Need for consumers to understand tech</a:t>
                      </a:r>
                    </a:p>
                  </a:txBody>
                  <a:tcPr/>
                </a:tc>
                <a:extLst>
                  <a:ext uri="{0D108BD9-81ED-4DB2-BD59-A6C34878D82A}">
                    <a16:rowId xmlns:a16="http://schemas.microsoft.com/office/drawing/2014/main" val="165993080"/>
                  </a:ext>
                </a:extLst>
              </a:tr>
            </a:tbl>
          </a:graphicData>
        </a:graphic>
      </p:graphicFrame>
    </p:spTree>
    <p:extLst>
      <p:ext uri="{BB962C8B-B14F-4D97-AF65-F5344CB8AC3E}">
        <p14:creationId xmlns:p14="http://schemas.microsoft.com/office/powerpoint/2010/main" val="2119422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248108"/>
            <a:ext cx="7968227" cy="1052563"/>
          </a:xfrm>
        </p:spPr>
        <p:txBody>
          <a:bodyPr>
            <a:normAutofit/>
          </a:bodyPr>
          <a:lstStyle/>
          <a:p>
            <a:r>
              <a:rPr lang="en-GB" dirty="0">
                <a:latin typeface="Roboto"/>
                <a:ea typeface="Roboto"/>
                <a:cs typeface="Roboto"/>
              </a:rPr>
              <a:t>York Retrofit Network</a:t>
            </a:r>
            <a:endParaRPr lang="en-GB" dirty="0"/>
          </a:p>
        </p:txBody>
      </p:sp>
      <p:sp>
        <p:nvSpPr>
          <p:cNvPr id="4" name="Free-form: Shape 7">
            <a:extLst>
              <a:ext uri="{FF2B5EF4-FFF2-40B4-BE49-F238E27FC236}">
                <a16:creationId xmlns:a16="http://schemas.microsoft.com/office/drawing/2014/main" id="{DAECB034-0E96-F4E9-E799-5625DD70CA85}"/>
              </a:ext>
            </a:extLst>
          </p:cNvPr>
          <p:cNvSpPr/>
          <p:nvPr/>
        </p:nvSpPr>
        <p:spPr>
          <a:xfrm>
            <a:off x="7881428" y="0"/>
            <a:ext cx="8628647" cy="6858000"/>
          </a:xfrm>
          <a:custGeom>
            <a:avLst/>
            <a:gdLst>
              <a:gd name="connsiteX0" fmla="*/ 8628646 w 8628647"/>
              <a:gd name="connsiteY0" fmla="*/ 3428950 h 6858000"/>
              <a:gd name="connsiteX1" fmla="*/ 8628647 w 8628647"/>
              <a:gd name="connsiteY1" fmla="*/ 3429000 h 6858000"/>
              <a:gd name="connsiteX2" fmla="*/ 8628646 w 8628647"/>
              <a:gd name="connsiteY2" fmla="*/ 3429052 h 6858000"/>
              <a:gd name="connsiteX3" fmla="*/ 4290148 w 8628647"/>
              <a:gd name="connsiteY3" fmla="*/ 1452075 h 6858000"/>
              <a:gd name="connsiteX4" fmla="*/ 4290148 w 8628647"/>
              <a:gd name="connsiteY4" fmla="*/ 2411822 h 6858000"/>
              <a:gd name="connsiteX5" fmla="*/ 4281647 w 8628647"/>
              <a:gd name="connsiteY5" fmla="*/ 2412252 h 6858000"/>
              <a:gd name="connsiteX6" fmla="*/ 3348454 w 8628647"/>
              <a:gd name="connsiteY6" fmla="*/ 3446358 h 6858000"/>
              <a:gd name="connsiteX7" fmla="*/ 4281647 w 8628647"/>
              <a:gd name="connsiteY7" fmla="*/ 4480466 h 6858000"/>
              <a:gd name="connsiteX8" fmla="*/ 4290148 w 8628647"/>
              <a:gd name="connsiteY8" fmla="*/ 4480895 h 6858000"/>
              <a:gd name="connsiteX9" fmla="*/ 4290148 w 8628647"/>
              <a:gd name="connsiteY9" fmla="*/ 5405929 h 6858000"/>
              <a:gd name="connsiteX10" fmla="*/ 4129158 w 8628647"/>
              <a:gd name="connsiteY10" fmla="*/ 5397800 h 6858000"/>
              <a:gd name="connsiteX11" fmla="*/ 2352486 w 8628647"/>
              <a:gd name="connsiteY11" fmla="*/ 3429002 h 6858000"/>
              <a:gd name="connsiteX12" fmla="*/ 4129158 w 8628647"/>
              <a:gd name="connsiteY12" fmla="*/ 1460204 h 6858000"/>
              <a:gd name="connsiteX13" fmla="*/ 1702090 w 8628647"/>
              <a:gd name="connsiteY13" fmla="*/ 0 h 6858000"/>
              <a:gd name="connsiteX14" fmla="*/ 4290148 w 8628647"/>
              <a:gd name="connsiteY14" fmla="*/ 0 h 6858000"/>
              <a:gd name="connsiteX15" fmla="*/ 4290148 w 8628647"/>
              <a:gd name="connsiteY15" fmla="*/ 1254917 h 6858000"/>
              <a:gd name="connsiteX16" fmla="*/ 4083374 w 8628647"/>
              <a:gd name="connsiteY16" fmla="*/ 1265357 h 6858000"/>
              <a:gd name="connsiteX17" fmla="*/ 2139502 w 8628647"/>
              <a:gd name="connsiteY17" fmla="*/ 3419436 h 6858000"/>
              <a:gd name="connsiteX18" fmla="*/ 4083374 w 8628647"/>
              <a:gd name="connsiteY18" fmla="*/ 5573513 h 6858000"/>
              <a:gd name="connsiteX19" fmla="*/ 4290148 w 8628647"/>
              <a:gd name="connsiteY19" fmla="*/ 5583955 h 6858000"/>
              <a:gd name="connsiteX20" fmla="*/ 4290148 w 8628647"/>
              <a:gd name="connsiteY20" fmla="*/ 6858000 h 6858000"/>
              <a:gd name="connsiteX21" fmla="*/ 1702090 w 8628647"/>
              <a:gd name="connsiteY21" fmla="*/ 6858000 h 6858000"/>
              <a:gd name="connsiteX22" fmla="*/ 1481148 w 8628647"/>
              <a:gd name="connsiteY22" fmla="*/ 6682774 h 6858000"/>
              <a:gd name="connsiteX23" fmla="*/ 0 w 8628647"/>
              <a:gd name="connsiteY23" fmla="*/ 3429000 h 6858000"/>
              <a:gd name="connsiteX24" fmla="*/ 1481148 w 8628647"/>
              <a:gd name="connsiteY24" fmla="*/ 175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28647" h="6858000">
                <a:moveTo>
                  <a:pt x="8628646" y="3428950"/>
                </a:moveTo>
                <a:lnTo>
                  <a:pt x="8628647" y="3429000"/>
                </a:lnTo>
                <a:lnTo>
                  <a:pt x="8628646" y="3429052"/>
                </a:lnTo>
                <a:close/>
                <a:moveTo>
                  <a:pt x="4290148" y="1452075"/>
                </a:moveTo>
                <a:lnTo>
                  <a:pt x="4290148" y="2411822"/>
                </a:lnTo>
                <a:lnTo>
                  <a:pt x="4281647" y="2412252"/>
                </a:lnTo>
                <a:cubicBezTo>
                  <a:pt x="3757486" y="2465483"/>
                  <a:pt x="3348454" y="2908154"/>
                  <a:pt x="3348454" y="3446358"/>
                </a:cubicBezTo>
                <a:cubicBezTo>
                  <a:pt x="3348454" y="3984564"/>
                  <a:pt x="3757486" y="4427235"/>
                  <a:pt x="4281647" y="4480466"/>
                </a:cubicBezTo>
                <a:lnTo>
                  <a:pt x="4290148" y="4480895"/>
                </a:lnTo>
                <a:lnTo>
                  <a:pt x="4290148" y="5405929"/>
                </a:lnTo>
                <a:lnTo>
                  <a:pt x="4129158" y="5397800"/>
                </a:lnTo>
                <a:cubicBezTo>
                  <a:pt x="3131229" y="5296454"/>
                  <a:pt x="2352486" y="4453670"/>
                  <a:pt x="2352486" y="3429002"/>
                </a:cubicBezTo>
                <a:cubicBezTo>
                  <a:pt x="2352486" y="2404334"/>
                  <a:pt x="3131229" y="1561550"/>
                  <a:pt x="4129158" y="1460204"/>
                </a:cubicBezTo>
                <a:close/>
                <a:moveTo>
                  <a:pt x="1702090" y="0"/>
                </a:moveTo>
                <a:lnTo>
                  <a:pt x="4290148" y="0"/>
                </a:lnTo>
                <a:lnTo>
                  <a:pt x="4290148" y="1254917"/>
                </a:lnTo>
                <a:lnTo>
                  <a:pt x="4083374" y="1265357"/>
                </a:lnTo>
                <a:cubicBezTo>
                  <a:pt x="2991530" y="1376240"/>
                  <a:pt x="2139502" y="2298337"/>
                  <a:pt x="2139502" y="3419436"/>
                </a:cubicBezTo>
                <a:cubicBezTo>
                  <a:pt x="2139502" y="4540534"/>
                  <a:pt x="2991530" y="5462631"/>
                  <a:pt x="4083374" y="5573513"/>
                </a:cubicBezTo>
                <a:lnTo>
                  <a:pt x="4290148" y="5583955"/>
                </a:lnTo>
                <a:lnTo>
                  <a:pt x="4290148" y="6858000"/>
                </a:lnTo>
                <a:lnTo>
                  <a:pt x="1702090" y="6858000"/>
                </a:lnTo>
                <a:lnTo>
                  <a:pt x="1481148" y="6682774"/>
                </a:lnTo>
                <a:cubicBezTo>
                  <a:pt x="573566" y="5891846"/>
                  <a:pt x="0" y="4727404"/>
                  <a:pt x="0" y="3429000"/>
                </a:cubicBezTo>
                <a:cubicBezTo>
                  <a:pt x="0" y="2130596"/>
                  <a:pt x="573566" y="966155"/>
                  <a:pt x="1481148" y="175226"/>
                </a:cubicBezTo>
                <a:close/>
              </a:path>
            </a:pathLst>
          </a:custGeom>
          <a:blipFill>
            <a:blip r:embed="rId2">
              <a:extLst>
                <a:ext uri="{28A0092B-C50C-407E-A947-70E740481C1C}">
                  <a14:useLocalDpi xmlns:a14="http://schemas.microsoft.com/office/drawing/2010/main" val="0"/>
                </a:ext>
              </a:extLst>
            </a:blip>
            <a:stretch>
              <a:fillRect l="-14230" r="142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5B77B38-32AF-4740-87C4-F0084133674C}"/>
              </a:ext>
            </a:extLst>
          </p:cNvPr>
          <p:cNvSpPr txBox="1"/>
          <p:nvPr/>
        </p:nvSpPr>
        <p:spPr>
          <a:xfrm>
            <a:off x="2774917" y="5742046"/>
            <a:ext cx="2501581" cy="923330"/>
          </a:xfrm>
          <a:prstGeom prst="rect">
            <a:avLst/>
          </a:prstGeom>
          <a:solidFill>
            <a:schemeClr val="accent5">
              <a:lumMod val="20000"/>
              <a:lumOff val="80000"/>
            </a:schemeClr>
          </a:solidFill>
          <a:ln>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YRN is 'an excellent initiative that will benefit the City of York'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8474F36-BDB4-72B2-C2BD-B240602ACDC1}"/>
              </a:ext>
            </a:extLst>
          </p:cNvPr>
          <p:cNvSpPr txBox="1"/>
          <p:nvPr/>
        </p:nvSpPr>
        <p:spPr>
          <a:xfrm>
            <a:off x="460161" y="1299442"/>
            <a:ext cx="7145467" cy="4247317"/>
          </a:xfrm>
          <a:prstGeom prst="rect">
            <a:avLst/>
          </a:prstGeom>
          <a:solidFill>
            <a:schemeClr val="accent4">
              <a:lumMod val="20000"/>
              <a:lumOff val="8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Roboto"/>
                <a:cs typeface="Calibri"/>
              </a:rPr>
              <a:t>We admittedly rather nervously attended the first session in May 2024 and we soon found the atmosphere mainly due to Lucy and the teams' very warm welcomes to be both relaxing, reassuring and comfortable. As we all know, we are naturally a bit nervous at first when joining a room full of folk you don’t know, but this quickly subsided and we were surprised at how many organisations and companies had the same/similar views and aspirations as we did, and even more so that we knew and have since gone on to explore further relationships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Roboto"/>
              <a:ea typeface="Robot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Roboto"/>
                <a:cs typeface="Calibri"/>
              </a:rPr>
              <a:t>Since starting our learning journey/transformation way back in 2006, we kind of ‘get it’ however, it was a fantastic to see so many likeminded folk attend such a vibrant and fair open forum.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Roboto"/>
              <a:ea typeface="Robot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Roboto"/>
                <a:cs typeface="Calibri"/>
              </a:rPr>
              <a:t>In short, 'don’t miss it next time''</a:t>
            </a:r>
          </a:p>
        </p:txBody>
      </p:sp>
      <p:sp>
        <p:nvSpPr>
          <p:cNvPr id="8" name="TextBox 7">
            <a:extLst>
              <a:ext uri="{FF2B5EF4-FFF2-40B4-BE49-F238E27FC236}">
                <a16:creationId xmlns:a16="http://schemas.microsoft.com/office/drawing/2014/main" id="{E117791E-A10B-AA6B-5B7A-F27B8D3A637A}"/>
              </a:ext>
            </a:extLst>
          </p:cNvPr>
          <p:cNvSpPr txBox="1"/>
          <p:nvPr/>
        </p:nvSpPr>
        <p:spPr>
          <a:xfrm>
            <a:off x="158236" y="5742046"/>
            <a:ext cx="2127770" cy="923330"/>
          </a:xfrm>
          <a:prstGeom prst="rect">
            <a:avLst/>
          </a:prstGeom>
          <a:solidFill>
            <a:schemeClr val="accent1">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It was 'interesting, engaging and extremely useful'</a:t>
            </a:r>
          </a:p>
        </p:txBody>
      </p:sp>
      <p:sp>
        <p:nvSpPr>
          <p:cNvPr id="9" name="TextBox 8">
            <a:extLst>
              <a:ext uri="{FF2B5EF4-FFF2-40B4-BE49-F238E27FC236}">
                <a16:creationId xmlns:a16="http://schemas.microsoft.com/office/drawing/2014/main" id="{ECA9DC8E-810B-75D9-90AD-C02E42D8DD00}"/>
              </a:ext>
            </a:extLst>
          </p:cNvPr>
          <p:cNvSpPr txBox="1"/>
          <p:nvPr/>
        </p:nvSpPr>
        <p:spPr>
          <a:xfrm>
            <a:off x="5794160" y="5742046"/>
            <a:ext cx="2357807" cy="923330"/>
          </a:xfrm>
          <a:prstGeom prst="rect">
            <a:avLst/>
          </a:prstGeom>
          <a:solidFill>
            <a:schemeClr val="accent6">
              <a:lumMod val="20000"/>
              <a:lumOff val="80000"/>
            </a:schemeClr>
          </a:solid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YRN needs 'to be talked about and celebrated'</a:t>
            </a:r>
          </a:p>
        </p:txBody>
      </p:sp>
    </p:spTree>
    <p:extLst>
      <p:ext uri="{BB962C8B-B14F-4D97-AF65-F5344CB8AC3E}">
        <p14:creationId xmlns:p14="http://schemas.microsoft.com/office/powerpoint/2010/main" val="244595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amp;#39;s feet in knitted socks on a heater&#10;&#10;Description automatically generated">
            <a:extLst>
              <a:ext uri="{FF2B5EF4-FFF2-40B4-BE49-F238E27FC236}">
                <a16:creationId xmlns:a16="http://schemas.microsoft.com/office/drawing/2014/main" id="{9B101320-820A-D1FD-02FC-95DD778E4BD6}"/>
              </a:ext>
            </a:extLst>
          </p:cNvPr>
          <p:cNvPicPr>
            <a:picLocks noGrp="1" noChangeAspect="1"/>
          </p:cNvPicPr>
          <p:nvPr>
            <p:ph idx="1"/>
          </p:nvPr>
        </p:nvPicPr>
        <p:blipFill>
          <a:blip r:embed="rId2"/>
          <a:srcRect l="1850" t="22" r="21310" b="-365"/>
          <a:stretch/>
        </p:blipFill>
        <p:spPr>
          <a:xfrm>
            <a:off x="-1861" y="1517"/>
            <a:ext cx="12179403" cy="6866025"/>
          </a:xfrm>
        </p:spPr>
      </p:pic>
    </p:spTree>
    <p:extLst>
      <p:ext uri="{BB962C8B-B14F-4D97-AF65-F5344CB8AC3E}">
        <p14:creationId xmlns:p14="http://schemas.microsoft.com/office/powerpoint/2010/main" val="4951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8722-4AC6-71C8-35E5-ADEDF2F4FD93}"/>
              </a:ext>
            </a:extLst>
          </p:cNvPr>
          <p:cNvSpPr>
            <a:spLocks noGrp="1"/>
          </p:cNvSpPr>
          <p:nvPr>
            <p:ph type="title"/>
          </p:nvPr>
        </p:nvSpPr>
        <p:spPr/>
        <p:txBody>
          <a:bodyPr/>
          <a:lstStyle/>
          <a:p>
            <a:endParaRPr lang="en-GB"/>
          </a:p>
        </p:txBody>
      </p:sp>
      <p:sp>
        <p:nvSpPr>
          <p:cNvPr id="3" name="Table Placeholder 2">
            <a:extLst>
              <a:ext uri="{FF2B5EF4-FFF2-40B4-BE49-F238E27FC236}">
                <a16:creationId xmlns:a16="http://schemas.microsoft.com/office/drawing/2014/main" id="{167AECAD-5D5D-66B0-4F45-7C21692340C9}"/>
              </a:ext>
            </a:extLst>
          </p:cNvPr>
          <p:cNvSpPr>
            <a:spLocks noGrp="1"/>
          </p:cNvSpPr>
          <p:nvPr>
            <p:ph type="tbl" sz="quarter" idx="12"/>
          </p:nvPr>
        </p:nvSpPr>
        <p:spPr/>
        <p:txBody>
          <a:bodyPr/>
          <a:lstStyle/>
          <a:p>
            <a:endParaRPr lang="en-GB"/>
          </a:p>
        </p:txBody>
      </p:sp>
      <p:sp>
        <p:nvSpPr>
          <p:cNvPr id="4" name="Footer Placeholder 3">
            <a:extLst>
              <a:ext uri="{FF2B5EF4-FFF2-40B4-BE49-F238E27FC236}">
                <a16:creationId xmlns:a16="http://schemas.microsoft.com/office/drawing/2014/main" id="{924E7EBA-4886-20F1-E270-04E271BE23B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Arial" panose="020B0604020202020204"/>
                <a:ea typeface="+mn-ea"/>
                <a:cs typeface="+mn-cs"/>
              </a:rPr>
              <a:t>Presentation title</a:t>
            </a:r>
          </a:p>
        </p:txBody>
      </p:sp>
      <p:pic>
        <p:nvPicPr>
          <p:cNvPr id="5" name="Picture 4">
            <a:extLst>
              <a:ext uri="{FF2B5EF4-FFF2-40B4-BE49-F238E27FC236}">
                <a16:creationId xmlns:a16="http://schemas.microsoft.com/office/drawing/2014/main" id="{41E461DD-EF8E-CE87-48C8-31809EB82BB1}"/>
              </a:ext>
            </a:extLst>
          </p:cNvPr>
          <p:cNvPicPr>
            <a:picLocks noChangeAspect="1"/>
          </p:cNvPicPr>
          <p:nvPr/>
        </p:nvPicPr>
        <p:blipFill>
          <a:blip r:embed="rId3"/>
          <a:stretch>
            <a:fillRect/>
          </a:stretch>
        </p:blipFill>
        <p:spPr>
          <a:xfrm>
            <a:off x="211516" y="0"/>
            <a:ext cx="11768968" cy="6831644"/>
          </a:xfrm>
          <a:prstGeom prst="rect">
            <a:avLst/>
          </a:prstGeom>
        </p:spPr>
      </p:pic>
      <p:sp>
        <p:nvSpPr>
          <p:cNvPr id="6" name="TextBox 5">
            <a:extLst>
              <a:ext uri="{FF2B5EF4-FFF2-40B4-BE49-F238E27FC236}">
                <a16:creationId xmlns:a16="http://schemas.microsoft.com/office/drawing/2014/main" id="{AAB6FE49-90C8-047B-96CC-4FCBA140F3EF}"/>
              </a:ext>
            </a:extLst>
          </p:cNvPr>
          <p:cNvSpPr txBox="1"/>
          <p:nvPr/>
        </p:nvSpPr>
        <p:spPr>
          <a:xfrm>
            <a:off x="7692759" y="730354"/>
            <a:ext cx="1398147" cy="861774"/>
          </a:xfrm>
          <a:prstGeom prst="rect">
            <a:avLst/>
          </a:prstGeom>
          <a:solidFill>
            <a:srgbClr val="F3957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171,000 domestic solar PV systems to be installed to reach the net zero target</a:t>
            </a:r>
          </a:p>
        </p:txBody>
      </p:sp>
    </p:spTree>
    <p:extLst>
      <p:ext uri="{BB962C8B-B14F-4D97-AF65-F5344CB8AC3E}">
        <p14:creationId xmlns:p14="http://schemas.microsoft.com/office/powerpoint/2010/main" val="410990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CA14-C595-3E6C-835E-7E67F7FE08AB}"/>
              </a:ext>
            </a:extLst>
          </p:cNvPr>
          <p:cNvSpPr>
            <a:spLocks noGrp="1"/>
          </p:cNvSpPr>
          <p:nvPr>
            <p:ph type="ctrTitle"/>
          </p:nvPr>
        </p:nvSpPr>
        <p:spPr/>
        <p:txBody>
          <a:bodyPr/>
          <a:lstStyle/>
          <a:p>
            <a:r>
              <a:rPr lang="en-GB" dirty="0"/>
              <a:t>Malcolm Ramsay</a:t>
            </a:r>
          </a:p>
        </p:txBody>
      </p:sp>
      <p:sp>
        <p:nvSpPr>
          <p:cNvPr id="3" name="Subtitle 2">
            <a:extLst>
              <a:ext uri="{FF2B5EF4-FFF2-40B4-BE49-F238E27FC236}">
                <a16:creationId xmlns:a16="http://schemas.microsoft.com/office/drawing/2014/main" id="{8728B0F9-C0FD-AFB6-3442-49F855EC56C8}"/>
              </a:ext>
            </a:extLst>
          </p:cNvPr>
          <p:cNvSpPr>
            <a:spLocks noGrp="1"/>
          </p:cNvSpPr>
          <p:nvPr>
            <p:ph type="subTitle" idx="1"/>
          </p:nvPr>
        </p:nvSpPr>
        <p:spPr/>
        <p:txBody>
          <a:bodyPr/>
          <a:lstStyle/>
          <a:p>
            <a:r>
              <a:rPr lang="en-GB" dirty="0"/>
              <a:t>Project Manager – Let Zero, South Yorkshire Combined Authority</a:t>
            </a:r>
          </a:p>
        </p:txBody>
      </p:sp>
    </p:spTree>
    <p:extLst>
      <p:ext uri="{BB962C8B-B14F-4D97-AF65-F5344CB8AC3E}">
        <p14:creationId xmlns:p14="http://schemas.microsoft.com/office/powerpoint/2010/main" val="405930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E87D-7A30-C5C8-1336-088FC0952D66}"/>
              </a:ext>
            </a:extLst>
          </p:cNvPr>
          <p:cNvSpPr>
            <a:spLocks noGrp="1"/>
          </p:cNvSpPr>
          <p:nvPr>
            <p:ph type="title"/>
          </p:nvPr>
        </p:nvSpPr>
        <p:spPr>
          <a:xfrm>
            <a:off x="609600" y="446088"/>
            <a:ext cx="10972800" cy="738236"/>
          </a:xfrm>
        </p:spPr>
        <p:txBody>
          <a:bodyPr>
            <a:normAutofit/>
          </a:bodyPr>
          <a:lstStyle/>
          <a:p>
            <a:r>
              <a:rPr lang="en-GB">
                <a:latin typeface="Arial"/>
                <a:cs typeface="Arial"/>
              </a:rPr>
              <a:t>Framed within an overarching vision and three objectives</a:t>
            </a:r>
            <a:endParaRPr lang="en-GB"/>
          </a:p>
        </p:txBody>
      </p:sp>
      <p:pic>
        <p:nvPicPr>
          <p:cNvPr id="5" name="Picture 4">
            <a:extLst>
              <a:ext uri="{FF2B5EF4-FFF2-40B4-BE49-F238E27FC236}">
                <a16:creationId xmlns:a16="http://schemas.microsoft.com/office/drawing/2014/main" id="{B1027FDC-6191-F393-188B-9D423E87651C}"/>
              </a:ext>
            </a:extLst>
          </p:cNvPr>
          <p:cNvPicPr>
            <a:picLocks noChangeAspect="1"/>
          </p:cNvPicPr>
          <p:nvPr/>
        </p:nvPicPr>
        <p:blipFill>
          <a:blip r:embed="rId3"/>
          <a:stretch>
            <a:fillRect/>
          </a:stretch>
        </p:blipFill>
        <p:spPr>
          <a:xfrm>
            <a:off x="588480" y="1404618"/>
            <a:ext cx="10972800" cy="4544863"/>
          </a:xfrm>
          <a:prstGeom prst="rect">
            <a:avLst/>
          </a:prstGeom>
        </p:spPr>
      </p:pic>
    </p:spTree>
    <p:extLst>
      <p:ext uri="{BB962C8B-B14F-4D97-AF65-F5344CB8AC3E}">
        <p14:creationId xmlns:p14="http://schemas.microsoft.com/office/powerpoint/2010/main" val="194769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D9BC56-638C-7782-102A-524CDDA08B09}"/>
              </a:ext>
            </a:extLst>
          </p:cNvPr>
          <p:cNvSpPr>
            <a:spLocks noGrp="1"/>
          </p:cNvSpPr>
          <p:nvPr>
            <p:ph type="title"/>
          </p:nvPr>
        </p:nvSpPr>
        <p:spPr>
          <a:xfrm>
            <a:off x="408709" y="406422"/>
            <a:ext cx="4962922" cy="729384"/>
          </a:xfrm>
        </p:spPr>
        <p:txBody>
          <a:bodyPr/>
          <a:lstStyle/>
          <a:p>
            <a:r>
              <a:rPr lang="en-GB"/>
              <a:t>One Stop Shop</a:t>
            </a:r>
          </a:p>
        </p:txBody>
      </p:sp>
      <p:sp>
        <p:nvSpPr>
          <p:cNvPr id="6" name="Content Placeholder 5">
            <a:extLst>
              <a:ext uri="{FF2B5EF4-FFF2-40B4-BE49-F238E27FC236}">
                <a16:creationId xmlns:a16="http://schemas.microsoft.com/office/drawing/2014/main" id="{220B4588-6ADB-9561-1FA6-0F4063ADA72E}"/>
              </a:ext>
            </a:extLst>
          </p:cNvPr>
          <p:cNvSpPr>
            <a:spLocks noGrp="1"/>
          </p:cNvSpPr>
          <p:nvPr>
            <p:ph idx="1"/>
          </p:nvPr>
        </p:nvSpPr>
        <p:spPr>
          <a:xfrm>
            <a:off x="408708" y="1536393"/>
            <a:ext cx="7820891" cy="3356117"/>
          </a:xfrm>
        </p:spPr>
        <p:txBody>
          <a:bodyPr/>
          <a:lstStyle/>
          <a:p>
            <a:r>
              <a:rPr lang="en-GB" sz="1800">
                <a:cs typeface="Poppins SemiBold"/>
              </a:rPr>
              <a:t>The OSS should...</a:t>
            </a:r>
            <a:endParaRPr lang="en-US" sz="1800"/>
          </a:p>
          <a:p>
            <a:pPr marL="450215" indent="-450215">
              <a:buAutoNum type="arabicParenR"/>
            </a:pPr>
            <a:r>
              <a:rPr lang="en-GB" sz="1800">
                <a:cs typeface="Poppins SemiBold"/>
              </a:rPr>
              <a:t>be able to provide robust householder and property-specific advice and end-to-end support, applicable to every home in the area.</a:t>
            </a:r>
            <a:endParaRPr lang="en-US" sz="1800"/>
          </a:p>
          <a:p>
            <a:pPr marL="450215" indent="-450215">
              <a:buAutoNum type="arabicParenR"/>
            </a:pPr>
            <a:r>
              <a:rPr lang="en-US" sz="1800">
                <a:cs typeface="Poppins SemiBold"/>
              </a:rPr>
              <a:t>be able to offer an all-inclusive service. </a:t>
            </a:r>
            <a:endParaRPr lang="en-GB" sz="1800">
              <a:cs typeface="Poppins SemiBold"/>
            </a:endParaRPr>
          </a:p>
          <a:p>
            <a:pPr marL="450215" indent="-450215">
              <a:buAutoNum type="arabicParenR"/>
            </a:pPr>
            <a:r>
              <a:rPr lang="en-GB" sz="1800">
                <a:cs typeface="Poppins SemiBold"/>
              </a:rPr>
              <a:t>interface seamlessly and flexibly with current and future programmes, actors and funding sources to enable households to benefit from whatever is the most appropriate mix of services, including those funded locally/directly by local government. </a:t>
            </a:r>
          </a:p>
          <a:p>
            <a:pPr marL="450215" indent="-450215">
              <a:buAutoNum type="arabicParenR"/>
            </a:pPr>
            <a:r>
              <a:rPr lang="en-GB" sz="1800">
                <a:cs typeface="Poppins SemiBold"/>
              </a:rPr>
              <a:t>encourage retrofit and become the first point of reference for retrofit enquiries in the area. </a:t>
            </a:r>
          </a:p>
          <a:p>
            <a:pPr marL="450215" indent="-450215">
              <a:buAutoNum type="arabicParenR"/>
            </a:pPr>
            <a:r>
              <a:rPr lang="en-GB" sz="1800">
                <a:cs typeface="Poppins SemiBold"/>
              </a:rPr>
              <a:t>Act as a ‘single front door’ for retrofit support.</a:t>
            </a:r>
          </a:p>
          <a:p>
            <a:endParaRPr lang="en-GB" sz="1800"/>
          </a:p>
        </p:txBody>
      </p:sp>
    </p:spTree>
    <p:extLst>
      <p:ext uri="{BB962C8B-B14F-4D97-AF65-F5344CB8AC3E}">
        <p14:creationId xmlns:p14="http://schemas.microsoft.com/office/powerpoint/2010/main" val="427701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FCD3C-3B75-9F45-F5B6-18E6C3DEE5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EB5249-D810-EFDB-12AC-B041F4F6EA0B}"/>
              </a:ext>
            </a:extLst>
          </p:cNvPr>
          <p:cNvSpPr>
            <a:spLocks noGrp="1"/>
          </p:cNvSpPr>
          <p:nvPr>
            <p:ph type="title"/>
          </p:nvPr>
        </p:nvSpPr>
        <p:spPr>
          <a:xfrm>
            <a:off x="408709" y="323562"/>
            <a:ext cx="6957292" cy="729384"/>
          </a:xfrm>
        </p:spPr>
        <p:txBody>
          <a:bodyPr/>
          <a:lstStyle/>
          <a:p>
            <a:r>
              <a:rPr lang="en-GB">
                <a:latin typeface="Arial"/>
                <a:cs typeface="Arial"/>
              </a:rPr>
              <a:t>Solar Together West Yorkshire</a:t>
            </a:r>
            <a:endParaRPr lang="en-GB"/>
          </a:p>
        </p:txBody>
      </p:sp>
      <p:pic>
        <p:nvPicPr>
          <p:cNvPr id="2" name="Picture Placeholder 1">
            <a:extLst>
              <a:ext uri="{FF2B5EF4-FFF2-40B4-BE49-F238E27FC236}">
                <a16:creationId xmlns:a16="http://schemas.microsoft.com/office/drawing/2014/main" id="{B67D9F03-2C05-ECDF-65F3-B0870966822F}"/>
              </a:ext>
            </a:extLst>
          </p:cNvPr>
          <p:cNvPicPr>
            <a:picLocks noGrp="1" noChangeAspect="1"/>
          </p:cNvPicPr>
          <p:nvPr>
            <p:ph type="pic" sz="quarter" idx="12"/>
          </p:nvPr>
        </p:nvPicPr>
        <p:blipFill>
          <a:blip r:embed="rId4"/>
          <a:srcRect l="7300" r="7300"/>
          <a:stretch>
            <a:fillRect/>
          </a:stretch>
        </p:blipFill>
        <p:spPr>
          <a:prstGeom prst="rect">
            <a:avLst/>
          </a:prstGeom>
        </p:spPr>
      </p:pic>
      <p:sp>
        <p:nvSpPr>
          <p:cNvPr id="6" name="Content Placeholder 5">
            <a:extLst>
              <a:ext uri="{FF2B5EF4-FFF2-40B4-BE49-F238E27FC236}">
                <a16:creationId xmlns:a16="http://schemas.microsoft.com/office/drawing/2014/main" id="{FEA56396-4C22-D922-DBBE-46C8B3A0B90E}"/>
              </a:ext>
            </a:extLst>
          </p:cNvPr>
          <p:cNvSpPr>
            <a:spLocks noGrp="1"/>
          </p:cNvSpPr>
          <p:nvPr>
            <p:ph idx="1"/>
          </p:nvPr>
        </p:nvSpPr>
        <p:spPr>
          <a:xfrm>
            <a:off x="408709" y="1250575"/>
            <a:ext cx="5809211" cy="5607425"/>
          </a:xfrm>
        </p:spPr>
        <p:txBody>
          <a:bodyPr vert="horz" lIns="0" tIns="0" rIns="0" bIns="0" rtlCol="0" anchor="t">
            <a:noAutofit/>
          </a:bodyPr>
          <a:lstStyle/>
          <a:p>
            <a:pPr>
              <a:lnSpc>
                <a:spcPct val="90000"/>
              </a:lnSpc>
            </a:pPr>
            <a:r>
              <a:rPr lang="en-US" b="1"/>
              <a:t>Budget: </a:t>
            </a:r>
          </a:p>
          <a:p>
            <a:pPr marL="285750" indent="-285750">
              <a:lnSpc>
                <a:spcPct val="90000"/>
              </a:lnSpc>
              <a:buFont typeface="Arial" panose="020B0604020202020204" pitchFamily="34" charset="0"/>
              <a:buChar char="•"/>
            </a:pPr>
            <a:r>
              <a:rPr lang="en-US"/>
              <a:t>£90k for supplier to deliver marketing campaign, enabling solar PV and battery storage installations. </a:t>
            </a:r>
          </a:p>
          <a:p>
            <a:pPr marL="285750" indent="-285750">
              <a:lnSpc>
                <a:spcPct val="90000"/>
              </a:lnSpc>
              <a:buFont typeface="Arial" panose="020B0604020202020204" pitchFamily="34" charset="0"/>
              <a:buChar char="•"/>
            </a:pPr>
            <a:r>
              <a:rPr lang="en-US"/>
              <a:t>Aimed at ‘able to pay’ residents, although costs to the residents will be reduced due to economies of scale achieved through collective buying</a:t>
            </a:r>
            <a:endParaRPr lang="en-US" b="1"/>
          </a:p>
          <a:p>
            <a:pPr>
              <a:lnSpc>
                <a:spcPct val="90000"/>
              </a:lnSpc>
            </a:pPr>
            <a:r>
              <a:rPr lang="en-US" b="1"/>
              <a:t>Outputs and Timescales:</a:t>
            </a:r>
            <a:endParaRPr lang="en-US" b="1">
              <a:cs typeface="Arial"/>
            </a:endParaRPr>
          </a:p>
          <a:p>
            <a:pPr marL="342900" indent="-285750">
              <a:lnSpc>
                <a:spcPct val="90000"/>
              </a:lnSpc>
              <a:buFont typeface="Arial" panose="020B0604020202020204" pitchFamily="34" charset="0"/>
              <a:buChar char="•"/>
            </a:pPr>
            <a:r>
              <a:rPr lang="en-US"/>
              <a:t>Installing solar panels onto an estimated 600 homes across the region</a:t>
            </a:r>
          </a:p>
          <a:p>
            <a:pPr marL="342900" indent="-285750">
              <a:lnSpc>
                <a:spcPct val="90000"/>
              </a:lnSpc>
              <a:buFont typeface="Arial" panose="020B0604020202020204" pitchFamily="34" charset="0"/>
              <a:buChar char="•"/>
            </a:pPr>
            <a:r>
              <a:rPr lang="en-US"/>
              <a:t>Estimated 2.37MW of solar</a:t>
            </a:r>
          </a:p>
          <a:p>
            <a:pPr marL="342900" indent="-285750">
              <a:lnSpc>
                <a:spcPct val="90000"/>
              </a:lnSpc>
              <a:buFont typeface="Arial" panose="020B0604020202020204" pitchFamily="34" charset="0"/>
              <a:buChar char="•"/>
            </a:pPr>
            <a:r>
              <a:rPr lang="en-US"/>
              <a:t>Estimated CO2 savings -  564 </a:t>
            </a:r>
            <a:r>
              <a:rPr lang="en-US" err="1"/>
              <a:t>tonnes</a:t>
            </a:r>
            <a:r>
              <a:rPr lang="en-US"/>
              <a:t> per annum</a:t>
            </a:r>
          </a:p>
          <a:p>
            <a:pPr marL="342900" indent="-285750">
              <a:lnSpc>
                <a:spcPct val="90000"/>
              </a:lnSpc>
              <a:buFont typeface="Arial" panose="020B0604020202020204" pitchFamily="34" charset="0"/>
              <a:buChar char="•"/>
            </a:pPr>
            <a:r>
              <a:rPr lang="en-US"/>
              <a:t>Leverage an estimated £3.7m of private sector match funding</a:t>
            </a:r>
            <a:endParaRPr lang="en-US">
              <a:cs typeface="Arial"/>
            </a:endParaRPr>
          </a:p>
          <a:p>
            <a:pPr marL="342900" indent="-285750">
              <a:lnSpc>
                <a:spcPct val="90000"/>
              </a:lnSpc>
              <a:buFont typeface="Arial" panose="020B0604020202020204" pitchFamily="34" charset="0"/>
              <a:buChar char="•"/>
            </a:pPr>
            <a:r>
              <a:rPr lang="en-US"/>
              <a:t>Market Research</a:t>
            </a:r>
          </a:p>
          <a:p>
            <a:pPr marL="342900" indent="-285750">
              <a:lnSpc>
                <a:spcPct val="90000"/>
              </a:lnSpc>
              <a:buFont typeface="Arial" panose="020B0604020202020204" pitchFamily="34" charset="0"/>
              <a:buChar char="•"/>
            </a:pPr>
            <a:r>
              <a:rPr lang="en-US"/>
              <a:t>Registration Open: July –  September 2024</a:t>
            </a:r>
            <a:endParaRPr lang="en-US">
              <a:cs typeface="Arial"/>
            </a:endParaRPr>
          </a:p>
          <a:p>
            <a:pPr marL="342900" indent="-285750">
              <a:lnSpc>
                <a:spcPct val="90000"/>
              </a:lnSpc>
              <a:buFont typeface="Arial" panose="020B0604020202020204" pitchFamily="34" charset="0"/>
              <a:buChar char="•"/>
            </a:pPr>
            <a:r>
              <a:rPr lang="en-US"/>
              <a:t>Installations: September 2024 – March 2025</a:t>
            </a:r>
            <a:endParaRPr lang="en-US">
              <a:cs typeface="Arial" panose="020B0604020202020204"/>
            </a:endParaRPr>
          </a:p>
          <a:p>
            <a:endParaRPr lang="en-GB" sz="1400" b="1">
              <a:latin typeface="Arial"/>
              <a:cs typeface="Arial"/>
            </a:endParaRPr>
          </a:p>
          <a:p>
            <a:endParaRPr lang="en-GB" sz="1400"/>
          </a:p>
        </p:txBody>
      </p:sp>
    </p:spTree>
    <p:extLst>
      <p:ext uri="{BB962C8B-B14F-4D97-AF65-F5344CB8AC3E}">
        <p14:creationId xmlns:p14="http://schemas.microsoft.com/office/powerpoint/2010/main" val="65197153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1BD3-10C6-D7C2-AC2D-6FAF39F333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912D44-6AA2-3610-A5C6-F5E16AC9FB99}"/>
              </a:ext>
            </a:extLst>
          </p:cNvPr>
          <p:cNvSpPr>
            <a:spLocks noGrp="1"/>
          </p:cNvSpPr>
          <p:nvPr>
            <p:ph type="title"/>
          </p:nvPr>
        </p:nvSpPr>
        <p:spPr>
          <a:xfrm>
            <a:off x="408709" y="323562"/>
            <a:ext cx="6957292" cy="729384"/>
          </a:xfrm>
        </p:spPr>
        <p:txBody>
          <a:bodyPr/>
          <a:lstStyle/>
          <a:p>
            <a:r>
              <a:rPr lang="en-GB">
                <a:latin typeface="Arial"/>
                <a:cs typeface="Arial"/>
              </a:rPr>
              <a:t>West Yorkshire Housing Partnership</a:t>
            </a:r>
            <a:endParaRPr lang="en-GB"/>
          </a:p>
        </p:txBody>
      </p:sp>
      <p:pic>
        <p:nvPicPr>
          <p:cNvPr id="7" name="Picture Placeholder 6">
            <a:extLst>
              <a:ext uri="{FF2B5EF4-FFF2-40B4-BE49-F238E27FC236}">
                <a16:creationId xmlns:a16="http://schemas.microsoft.com/office/drawing/2014/main" id="{849C3423-E0F0-BCBD-2F46-7C85B9661947}"/>
              </a:ext>
            </a:extLst>
          </p:cNvPr>
          <p:cNvPicPr>
            <a:picLocks noGrp="1" noChangeAspect="1"/>
          </p:cNvPicPr>
          <p:nvPr>
            <p:ph type="pic" sz="quarter" idx="12"/>
          </p:nvPr>
        </p:nvPicPr>
        <p:blipFill>
          <a:blip r:embed="rId3"/>
          <a:srcRect l="7874" r="7874"/>
          <a:stretch>
            <a:fillRect/>
          </a:stretch>
        </p:blipFill>
        <p:spPr>
          <a:prstGeom prst="rect">
            <a:avLst/>
          </a:prstGeom>
        </p:spPr>
      </p:pic>
      <p:sp>
        <p:nvSpPr>
          <p:cNvPr id="6" name="Content Placeholder 5">
            <a:extLst>
              <a:ext uri="{FF2B5EF4-FFF2-40B4-BE49-F238E27FC236}">
                <a16:creationId xmlns:a16="http://schemas.microsoft.com/office/drawing/2014/main" id="{C9C292DE-A87A-2D82-A275-4E996073C3DC}"/>
              </a:ext>
            </a:extLst>
          </p:cNvPr>
          <p:cNvSpPr>
            <a:spLocks noGrp="1"/>
          </p:cNvSpPr>
          <p:nvPr>
            <p:ph idx="1"/>
          </p:nvPr>
        </p:nvSpPr>
        <p:spPr>
          <a:xfrm>
            <a:off x="466218" y="1108827"/>
            <a:ext cx="5809211" cy="5245965"/>
          </a:xfrm>
        </p:spPr>
        <p:txBody>
          <a:bodyPr vert="horz" lIns="0" tIns="0" rIns="0" bIns="0" rtlCol="0" anchor="t">
            <a:noAutofit/>
          </a:bodyPr>
          <a:lstStyle/>
          <a:p>
            <a:r>
              <a:rPr lang="en-GB" b="1">
                <a:latin typeface="Arial"/>
                <a:cs typeface="Arial"/>
              </a:rPr>
              <a:t>Total Budget: </a:t>
            </a:r>
          </a:p>
          <a:p>
            <a:r>
              <a:rPr lang="en-GB">
                <a:cs typeface="Arial"/>
              </a:rPr>
              <a:t>£15,000,000 to undertake project assurance activity and expand the scheme delivered by West Yorkshire Housing Partnership. </a:t>
            </a:r>
          </a:p>
          <a:p>
            <a:pPr marL="285750" indent="-285750">
              <a:buFont typeface="Arial" panose="020B0604020202020204" pitchFamily="34" charset="0"/>
              <a:buChar char="•"/>
            </a:pPr>
            <a:r>
              <a:rPr lang="en-GB">
                <a:cs typeface="Arial"/>
              </a:rPr>
              <a:t>£5 million is CA gainshare funding </a:t>
            </a:r>
          </a:p>
          <a:p>
            <a:pPr marL="285750" indent="-285750">
              <a:buFont typeface="Arial" panose="020B0604020202020204" pitchFamily="34" charset="0"/>
              <a:buChar char="•"/>
            </a:pPr>
            <a:r>
              <a:rPr lang="en-GB">
                <a:cs typeface="Arial"/>
              </a:rPr>
              <a:t>£10 million being provided for the scheme by the West Yorkshire Housing Partnership. </a:t>
            </a:r>
          </a:p>
          <a:p>
            <a:r>
              <a:rPr lang="en-GB" b="1">
                <a:cs typeface="Arial"/>
              </a:rPr>
              <a:t>Outputs &amp; timescales:</a:t>
            </a:r>
          </a:p>
          <a:p>
            <a:pPr marL="285750" indent="-285750">
              <a:buFont typeface="Arial"/>
              <a:buChar char="•"/>
            </a:pPr>
            <a:r>
              <a:rPr lang="en-GB">
                <a:cs typeface="Arial"/>
              </a:rPr>
              <a:t>Installing solar panels on up to 1500 social housing properties across the region</a:t>
            </a:r>
          </a:p>
          <a:p>
            <a:pPr marL="285750" indent="-285750">
              <a:buFont typeface="Arial"/>
              <a:buChar char="•"/>
            </a:pPr>
            <a:r>
              <a:rPr lang="en-GB">
                <a:cs typeface="Arial"/>
              </a:rPr>
              <a:t>Install 5.7MW of solar</a:t>
            </a:r>
          </a:p>
          <a:p>
            <a:pPr marL="285750" indent="-285750">
              <a:buFont typeface="Arial"/>
              <a:buChar char="•"/>
            </a:pPr>
            <a:r>
              <a:rPr lang="en-GB">
                <a:solidFill>
                  <a:srgbClr val="17243C"/>
                </a:solidFill>
                <a:cs typeface="Arial"/>
              </a:rPr>
              <a:t>Estimated CO2 savings - </a:t>
            </a:r>
            <a:r>
              <a:rPr lang="en-GB" b="0" i="0" u="none" strike="noStrike">
                <a:solidFill>
                  <a:srgbClr val="000000"/>
                </a:solidFill>
                <a:effectLst/>
              </a:rPr>
              <a:t> 805 tonnes per annum</a:t>
            </a:r>
          </a:p>
          <a:p>
            <a:pPr marL="285750" indent="-285750">
              <a:buFont typeface="Arial"/>
              <a:buChar char="•"/>
            </a:pPr>
            <a:r>
              <a:rPr lang="en-GB">
                <a:solidFill>
                  <a:srgbClr val="000000"/>
                </a:solidFill>
                <a:cs typeface="Arial"/>
              </a:rPr>
              <a:t>Reduced electricity bills for the residents</a:t>
            </a:r>
            <a:endParaRPr lang="en-GB">
              <a:solidFill>
                <a:srgbClr val="17243C"/>
              </a:solidFill>
              <a:cs typeface="Arial"/>
            </a:endParaRPr>
          </a:p>
          <a:p>
            <a:pPr marL="285750" indent="-285750">
              <a:buFont typeface="Arial"/>
              <a:buChar char="•"/>
            </a:pPr>
            <a:r>
              <a:rPr lang="en-GB">
                <a:solidFill>
                  <a:srgbClr val="17243C"/>
                </a:solidFill>
                <a:cs typeface="Arial"/>
              </a:rPr>
              <a:t>Leverage up to £10m of private sector match funding</a:t>
            </a:r>
          </a:p>
          <a:p>
            <a:endParaRPr lang="en-GB"/>
          </a:p>
        </p:txBody>
      </p:sp>
    </p:spTree>
    <p:extLst>
      <p:ext uri="{BB962C8B-B14F-4D97-AF65-F5344CB8AC3E}">
        <p14:creationId xmlns:p14="http://schemas.microsoft.com/office/powerpoint/2010/main" val="73461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D9BC56-638C-7782-102A-524CDDA08B09}"/>
              </a:ext>
            </a:extLst>
          </p:cNvPr>
          <p:cNvSpPr>
            <a:spLocks noGrp="1"/>
          </p:cNvSpPr>
          <p:nvPr>
            <p:ph type="title"/>
          </p:nvPr>
        </p:nvSpPr>
        <p:spPr>
          <a:xfrm>
            <a:off x="280372" y="406422"/>
            <a:ext cx="7997354" cy="729384"/>
          </a:xfrm>
        </p:spPr>
        <p:txBody>
          <a:bodyPr/>
          <a:lstStyle/>
          <a:p>
            <a:r>
              <a:rPr lang="en-GB">
                <a:cs typeface="Arial"/>
              </a:rPr>
              <a:t>Social Housing Decarbonisation Fund (SHDF) </a:t>
            </a:r>
            <a:endParaRPr lang="en-GB"/>
          </a:p>
        </p:txBody>
      </p:sp>
      <p:sp>
        <p:nvSpPr>
          <p:cNvPr id="6" name="Content Placeholder 5">
            <a:extLst>
              <a:ext uri="{FF2B5EF4-FFF2-40B4-BE49-F238E27FC236}">
                <a16:creationId xmlns:a16="http://schemas.microsoft.com/office/drawing/2014/main" id="{220B4588-6ADB-9561-1FA6-0F4063ADA72E}"/>
              </a:ext>
            </a:extLst>
          </p:cNvPr>
          <p:cNvSpPr>
            <a:spLocks noGrp="1"/>
          </p:cNvSpPr>
          <p:nvPr>
            <p:ph idx="1"/>
          </p:nvPr>
        </p:nvSpPr>
        <p:spPr>
          <a:xfrm>
            <a:off x="280372" y="1750941"/>
            <a:ext cx="8189860" cy="3356117"/>
          </a:xfrm>
        </p:spPr>
        <p:txBody>
          <a:bodyPr/>
          <a:lstStyle/>
          <a:p>
            <a:r>
              <a:rPr lang="en-GB" sz="2000" b="1">
                <a:cs typeface="Arial"/>
              </a:rPr>
              <a:t>Wave 1</a:t>
            </a:r>
            <a:r>
              <a:rPr lang="en-GB" sz="2000">
                <a:cs typeface="Arial"/>
              </a:rPr>
              <a:t>: consortium of 9 RP's completed 916 properties to EPC C</a:t>
            </a:r>
          </a:p>
          <a:p>
            <a:endParaRPr lang="en-GB" sz="2000">
              <a:cs typeface="Arial"/>
            </a:endParaRPr>
          </a:p>
          <a:p>
            <a:r>
              <a:rPr lang="en-GB" sz="2000" b="1">
                <a:cs typeface="Arial"/>
              </a:rPr>
              <a:t>Booster</a:t>
            </a:r>
            <a:r>
              <a:rPr lang="en-GB" sz="2000">
                <a:cs typeface="Arial"/>
              </a:rPr>
              <a:t>: as a response to the Energy and Cost of Living Crisis, a  consortium of 8 RP's installed measures in 1743 properties with the aim of achieving thermal comfort. Properties were all located in areas of high deprivation. Delivery through co-funding and £5m Mayoral Gainshare.  </a:t>
            </a:r>
          </a:p>
          <a:p>
            <a:endParaRPr lang="en-GB" sz="2000">
              <a:cs typeface="Arial"/>
            </a:endParaRPr>
          </a:p>
          <a:p>
            <a:r>
              <a:rPr lang="en-GB" sz="2000" b="1">
                <a:cs typeface="Arial"/>
              </a:rPr>
              <a:t>Wave 2.1: </a:t>
            </a:r>
            <a:r>
              <a:rPr lang="en-GB" sz="2000">
                <a:cs typeface="Arial"/>
              </a:rPr>
              <a:t>consortium of 9 RP's forecasted to deliver 2162 properties to EPC C.</a:t>
            </a:r>
          </a:p>
          <a:p>
            <a:endParaRPr lang="en-GB" sz="1600" b="1">
              <a:cs typeface="Arial"/>
            </a:endParaRPr>
          </a:p>
          <a:p>
            <a:endParaRPr lang="en-GB" sz="1600" b="1">
              <a:cs typeface="Arial"/>
            </a:endParaRPr>
          </a:p>
          <a:p>
            <a:endParaRPr lang="en-GB"/>
          </a:p>
        </p:txBody>
      </p:sp>
    </p:spTree>
    <p:extLst>
      <p:ext uri="{BB962C8B-B14F-4D97-AF65-F5344CB8AC3E}">
        <p14:creationId xmlns:p14="http://schemas.microsoft.com/office/powerpoint/2010/main" val="313449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1BD3-10C6-D7C2-AC2D-6FAF39F333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912D44-6AA2-3610-A5C6-F5E16AC9FB99}"/>
              </a:ext>
            </a:extLst>
          </p:cNvPr>
          <p:cNvSpPr>
            <a:spLocks noGrp="1"/>
          </p:cNvSpPr>
          <p:nvPr>
            <p:ph type="title"/>
          </p:nvPr>
        </p:nvSpPr>
        <p:spPr>
          <a:xfrm>
            <a:off x="408709" y="323562"/>
            <a:ext cx="6957292" cy="729384"/>
          </a:xfrm>
        </p:spPr>
        <p:txBody>
          <a:bodyPr/>
          <a:lstStyle/>
          <a:p>
            <a:r>
              <a:rPr lang="en-GB">
                <a:latin typeface="Arial"/>
                <a:cs typeface="Arial"/>
              </a:rPr>
              <a:t>Warm Homes: Social Housing Fund</a:t>
            </a:r>
            <a:endParaRPr lang="en-GB"/>
          </a:p>
        </p:txBody>
      </p:sp>
      <p:sp>
        <p:nvSpPr>
          <p:cNvPr id="6" name="Content Placeholder 5">
            <a:extLst>
              <a:ext uri="{FF2B5EF4-FFF2-40B4-BE49-F238E27FC236}">
                <a16:creationId xmlns:a16="http://schemas.microsoft.com/office/drawing/2014/main" id="{C9C292DE-A87A-2D82-A275-4E996073C3DC}"/>
              </a:ext>
            </a:extLst>
          </p:cNvPr>
          <p:cNvSpPr>
            <a:spLocks noGrp="1"/>
          </p:cNvSpPr>
          <p:nvPr>
            <p:ph idx="1"/>
          </p:nvPr>
        </p:nvSpPr>
        <p:spPr>
          <a:xfrm>
            <a:off x="404908" y="802275"/>
            <a:ext cx="7301045" cy="5245965"/>
          </a:xfrm>
        </p:spPr>
        <p:txBody>
          <a:bodyPr vert="horz" lIns="0" tIns="0" rIns="0" bIns="0" rtlCol="0" anchor="t">
            <a:noAutofit/>
          </a:bodyPr>
          <a:lstStyle/>
          <a:p>
            <a:pPr marL="342900" indent="-342900">
              <a:buFont typeface="Arial" panose="020B0604020202020204" pitchFamily="34" charset="0"/>
              <a:buChar char="•"/>
            </a:pPr>
            <a:r>
              <a:rPr lang="en-GB" sz="1800"/>
              <a:t>We are leading the development of a consortium bid, under the ‘Strategic Partner’ (SP) opportunity and our consortium has grown since Wave 2.1, from 9 partners to 14, ranging from large to small providers. </a:t>
            </a:r>
            <a:endParaRPr lang="en-GB" sz="1800">
              <a:cs typeface="Arial"/>
            </a:endParaRPr>
          </a:p>
          <a:p>
            <a:pPr marL="342900" indent="-342900">
              <a:buFont typeface="Arial" panose="020B0604020202020204" pitchFamily="34" charset="0"/>
              <a:buChar char="•"/>
            </a:pPr>
            <a:r>
              <a:rPr lang="en-GB" sz="1800"/>
              <a:t>We are currently undertaking due diligence with our Registered Providers to ascertain our proposed unit numbers. Current thinking is around 6-8,000 units subject to technical scrutiny.</a:t>
            </a:r>
            <a:endParaRPr lang="en-GB" sz="1800">
              <a:cs typeface="Arial"/>
            </a:endParaRPr>
          </a:p>
          <a:p>
            <a:pPr marL="342900" indent="-342900">
              <a:buFont typeface="Arial" panose="020B0604020202020204" pitchFamily="34" charset="0"/>
              <a:buChar char="•"/>
            </a:pPr>
            <a:r>
              <a:rPr lang="en-GB" sz="1800"/>
              <a:t>Ongoing conversations with RISE and the RP's to provide guidance on the approach and timescales.</a:t>
            </a:r>
            <a:endParaRPr lang="en-GB" sz="1800">
              <a:cs typeface="Arial"/>
            </a:endParaRPr>
          </a:p>
          <a:p>
            <a:pPr marL="342900" indent="-342900">
              <a:buFont typeface="Arial" panose="020B0604020202020204" pitchFamily="34" charset="0"/>
              <a:buChar char="•"/>
            </a:pPr>
            <a:r>
              <a:rPr lang="en-GB" sz="1800">
                <a:cs typeface="Arial"/>
              </a:rPr>
              <a:t>Ideas of areas of guidance and support for the CA that is needed on it's SP application on the following:</a:t>
            </a:r>
          </a:p>
          <a:p>
            <a:pPr marL="342900" indent="-342900">
              <a:buFont typeface="Arial" panose="020B0604020202020204" pitchFamily="34" charset="0"/>
              <a:buChar char="•"/>
            </a:pPr>
            <a:r>
              <a:rPr lang="en-GB" sz="1800" i="1">
                <a:cs typeface="Arial"/>
              </a:rPr>
              <a:t>Strategic Priority 1: strategies to harness economies of scale</a:t>
            </a:r>
          </a:p>
          <a:p>
            <a:pPr marL="342900" indent="-342900">
              <a:buFont typeface="Arial" panose="020B0604020202020204" pitchFamily="34" charset="0"/>
              <a:buChar char="•"/>
            </a:pPr>
            <a:r>
              <a:rPr lang="en-GB" sz="1800" i="1">
                <a:cs typeface="Arial"/>
              </a:rPr>
              <a:t>Strategic Priority 3:  support the development of the supply chain.</a:t>
            </a:r>
            <a:r>
              <a:rPr lang="en-GB" sz="1800">
                <a:cs typeface="Arial"/>
              </a:rPr>
              <a:t> DESNZ examples include: more apprenticeships/more training of RC's/RA's/Supporting contractors to become PAS/MCS/Trustmark accredited/increase use of SME contractors </a:t>
            </a:r>
          </a:p>
          <a:p>
            <a:endParaRPr lang="en-GB" sz="2000"/>
          </a:p>
          <a:p>
            <a:endParaRPr lang="en-GB" sz="2000"/>
          </a:p>
        </p:txBody>
      </p:sp>
    </p:spTree>
    <p:extLst>
      <p:ext uri="{BB962C8B-B14F-4D97-AF65-F5344CB8AC3E}">
        <p14:creationId xmlns:p14="http://schemas.microsoft.com/office/powerpoint/2010/main" val="2441409196"/>
      </p:ext>
    </p:extLst>
  </p:cSld>
  <p:clrMapOvr>
    <a:masterClrMapping/>
  </p:clrMapOvr>
</p:sld>
</file>

<file path=ppt/theme/theme1.xml><?xml version="1.0" encoding="utf-8"?>
<a:theme xmlns:a="http://schemas.openxmlformats.org/drawingml/2006/main" name="1_Office Theme">
  <a:themeElements>
    <a:clrScheme name="NEY 1">
      <a:dk1>
        <a:srgbClr val="000000"/>
      </a:dk1>
      <a:lt1>
        <a:srgbClr val="FFFFFF"/>
      </a:lt1>
      <a:dk2>
        <a:srgbClr val="004141"/>
      </a:dk2>
      <a:lt2>
        <a:srgbClr val="E7E6E6"/>
      </a:lt2>
      <a:accent1>
        <a:srgbClr val="F08719"/>
      </a:accent1>
      <a:accent2>
        <a:srgbClr val="AABE32"/>
      </a:accent2>
      <a:accent3>
        <a:srgbClr val="B174B3"/>
      </a:accent3>
      <a:accent4>
        <a:srgbClr val="23B2AC"/>
      </a:accent4>
      <a:accent5>
        <a:srgbClr val="E16B6B"/>
      </a:accent5>
      <a:accent6>
        <a:srgbClr val="2C7380"/>
      </a:accent6>
      <a:hlink>
        <a:srgbClr val="004141"/>
      </a:hlink>
      <a:folHlink>
        <a:srgbClr val="5759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WYCA 2023 colours">
      <a:dk1>
        <a:srgbClr val="000000"/>
      </a:dk1>
      <a:lt1>
        <a:srgbClr val="FFFFFF"/>
      </a:lt1>
      <a:dk2>
        <a:srgbClr val="17243D"/>
      </a:dk2>
      <a:lt2>
        <a:srgbClr val="F9F6ED"/>
      </a:lt2>
      <a:accent1>
        <a:srgbClr val="00847E"/>
      </a:accent1>
      <a:accent2>
        <a:srgbClr val="A2C617"/>
      </a:accent2>
      <a:accent3>
        <a:srgbClr val="D8288A"/>
      </a:accent3>
      <a:accent4>
        <a:srgbClr val="0BBBEF"/>
      </a:accent4>
      <a:accent5>
        <a:srgbClr val="3E47CC"/>
      </a:accent5>
      <a:accent6>
        <a:srgbClr val="F26243"/>
      </a:accent6>
      <a:hlink>
        <a:srgbClr val="00847E"/>
      </a:hlink>
      <a:folHlink>
        <a:srgbClr val="0BBB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PT Template.pptx" id="{DF13DD37-C7BC-45FE-A9F0-983DB09DEFB5}" vid="{CD10BBB4-CC73-465A-A765-0796E89441A0}"/>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NYC">
      <a:dk1>
        <a:sysClr val="windowText" lastClr="000000"/>
      </a:dk1>
      <a:lt1>
        <a:sysClr val="window" lastClr="FFFFFF"/>
      </a:lt1>
      <a:dk2>
        <a:srgbClr val="44546A"/>
      </a:dk2>
      <a:lt2>
        <a:srgbClr val="E7E6E6"/>
      </a:lt2>
      <a:accent1>
        <a:srgbClr val="005489"/>
      </a:accent1>
      <a:accent2>
        <a:srgbClr val="347121"/>
      </a:accent2>
      <a:accent3>
        <a:srgbClr val="866243"/>
      </a:accent3>
      <a:accent4>
        <a:srgbClr val="942A86"/>
      </a:accent4>
      <a:accent5>
        <a:srgbClr val="FAC52D"/>
      </a:accent5>
      <a:accent6>
        <a:srgbClr val="70AD47"/>
      </a:accent6>
      <a:hlink>
        <a:srgbClr val="005489"/>
      </a:hlink>
      <a:folHlink>
        <a:srgbClr val="0054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9672 Combined Authority PowerPoint Widescreen_2" id="{A463A060-51A8-4A53-9308-D03160B63306}" vid="{8A2E8713-F6AC-4489-B122-6F47E3F414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Widescreen</PresentationFormat>
  <Paragraphs>272</Paragraphs>
  <Slides>30</Slides>
  <Notes>11</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Aptos</vt:lpstr>
      <vt:lpstr>Arial</vt:lpstr>
      <vt:lpstr>Arial,Sans-Serif</vt:lpstr>
      <vt:lpstr>Calibri</vt:lpstr>
      <vt:lpstr>Calibri Light</vt:lpstr>
      <vt:lpstr>Poppins SemiBold</vt:lpstr>
      <vt:lpstr>Roboto</vt:lpstr>
      <vt:lpstr>1_Office Theme</vt:lpstr>
      <vt:lpstr>7_Office Theme</vt:lpstr>
      <vt:lpstr>8_Office Theme</vt:lpstr>
      <vt:lpstr>3_Office Theme</vt:lpstr>
      <vt:lpstr>4_Office Theme</vt:lpstr>
      <vt:lpstr>Inspiring Retrofit Projects</vt:lpstr>
      <vt:lpstr>Home Energy West Yorkshire</vt:lpstr>
      <vt:lpstr>PowerPoint Presentation</vt:lpstr>
      <vt:lpstr>Framed within an overarching vision and three objectives</vt:lpstr>
      <vt:lpstr>One Stop Shop</vt:lpstr>
      <vt:lpstr>Solar Together West Yorkshire</vt:lpstr>
      <vt:lpstr>West Yorkshire Housing Partnership</vt:lpstr>
      <vt:lpstr>Social Housing Decarbonisation Fund (SHDF) </vt:lpstr>
      <vt:lpstr>Warm Homes: Social Housing Fund</vt:lpstr>
      <vt:lpstr>PowerPoint Presentation</vt:lpstr>
      <vt:lpstr>Barriers to Scaling up   </vt:lpstr>
      <vt:lpstr>PowerPoint Presentation</vt:lpstr>
      <vt:lpstr>Future Priorities</vt:lpstr>
      <vt:lpstr>Activity – 2024/25</vt:lpstr>
      <vt:lpstr>PowerPoint Presentation</vt:lpstr>
      <vt:lpstr>What makes us different?</vt:lpstr>
      <vt:lpstr>Key Loan Features</vt:lpstr>
      <vt:lpstr>Supported Works</vt:lpstr>
      <vt:lpstr>Thank you</vt:lpstr>
      <vt:lpstr>York &amp; North Yorkshire Combined Authority  Retrofit Supply Chain</vt:lpstr>
      <vt:lpstr>Retrofit in York and North Yorkshire</vt:lpstr>
      <vt:lpstr>Retrofit Skills in York and North Yorkshire </vt:lpstr>
      <vt:lpstr>PowerPoint Presentation</vt:lpstr>
      <vt:lpstr>PowerPoint Presentation</vt:lpstr>
      <vt:lpstr>York Retrofit Network</vt:lpstr>
      <vt:lpstr>York Retrofit Network</vt:lpstr>
      <vt:lpstr>Challenges</vt:lpstr>
      <vt:lpstr>York Retrofit Network</vt:lpstr>
      <vt:lpstr>PowerPoint Presentation</vt:lpstr>
      <vt:lpstr>Malcolm Ramsay</vt:lpstr>
    </vt:vector>
  </TitlesOfParts>
  <Company>Tees Valley Combined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Clarke</dc:creator>
  <cp:lastModifiedBy>Katie Clarke</cp:lastModifiedBy>
  <cp:revision>1</cp:revision>
  <dcterms:created xsi:type="dcterms:W3CDTF">2024-11-18T10:12:57Z</dcterms:created>
  <dcterms:modified xsi:type="dcterms:W3CDTF">2024-11-18T10:13:50Z</dcterms:modified>
</cp:coreProperties>
</file>