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0" r:id="rId2"/>
    <p:sldId id="361" r:id="rId3"/>
    <p:sldId id="363" r:id="rId4"/>
    <p:sldId id="378" r:id="rId5"/>
    <p:sldId id="364" r:id="rId6"/>
    <p:sldId id="365" r:id="rId7"/>
    <p:sldId id="371" r:id="rId8"/>
    <p:sldId id="366" r:id="rId9"/>
    <p:sldId id="367" r:id="rId10"/>
    <p:sldId id="368" r:id="rId11"/>
    <p:sldId id="370" r:id="rId12"/>
    <p:sldId id="372" r:id="rId13"/>
    <p:sldId id="373" r:id="rId14"/>
    <p:sldId id="375" r:id="rId15"/>
    <p:sldId id="379" r:id="rId16"/>
    <p:sldId id="380" r:id="rId17"/>
    <p:sldId id="374" r:id="rId18"/>
    <p:sldId id="369" r:id="rId19"/>
    <p:sldId id="3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arpJoh1\Documents\BE%20Documents\Energy%20Usage%20Figures\Copy%20of%20MSG%20Corporate%20Gas%20Monthly%20five%20years%20RAOY%20for%20John%20-%20JS%2010.5.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arpJoh1\Documents\BE%20Documents\Energy%20Usage%20Figures\Copy%20of%20MSG%20Corporate%20Elec%20Monthly%20five%20years%20RAOY%20for%20John%20-%20JS%2010.5.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Gas</a:t>
            </a:r>
            <a:r>
              <a:rPr lang="en-GB" b="1" baseline="0"/>
              <a:t> Usage Comparison </a:t>
            </a:r>
            <a:endParaRPr lang="en-GB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'Monthly consumption'!$E$212:$E$217</c:f>
              <c:strCache>
                <c:ptCount val="6"/>
                <c:pt idx="0">
                  <c:v>2018/19</c:v>
                </c:pt>
                <c:pt idx="1">
                  <c:v>2019/20</c:v>
                </c:pt>
                <c:pt idx="2">
                  <c:v>2020/21</c:v>
                </c:pt>
                <c:pt idx="3">
                  <c:v>2021/22</c:v>
                </c:pt>
                <c:pt idx="4">
                  <c:v>2022/23</c:v>
                </c:pt>
                <c:pt idx="5">
                  <c:v>2023/24</c:v>
                </c:pt>
              </c:strCache>
            </c:strRef>
          </c:cat>
          <c:val>
            <c:numRef>
              <c:f>'Monthly consumption'!$F$212:$F$217</c:f>
              <c:numCache>
                <c:formatCode>_-* #,##0_-;\-* #,##0_-;_-* "-"??_-;_-@_-</c:formatCode>
                <c:ptCount val="6"/>
                <c:pt idx="0">
                  <c:v>32872395.226651501</c:v>
                </c:pt>
                <c:pt idx="1">
                  <c:v>35105818.392366968</c:v>
                </c:pt>
                <c:pt idx="2">
                  <c:v>28542571.393193807</c:v>
                </c:pt>
                <c:pt idx="3">
                  <c:v>32910376.427516762</c:v>
                </c:pt>
                <c:pt idx="4">
                  <c:v>31098609.517035842</c:v>
                </c:pt>
                <c:pt idx="5">
                  <c:v>28602242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42-4763-BCCD-B476AADA1F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2484752"/>
        <c:axId val="442485472"/>
      </c:barChart>
      <c:catAx>
        <c:axId val="44248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485472"/>
        <c:crosses val="autoZero"/>
        <c:auto val="1"/>
        <c:lblAlgn val="ctr"/>
        <c:lblOffset val="100"/>
        <c:noMultiLvlLbl val="0"/>
      </c:catAx>
      <c:valAx>
        <c:axId val="442485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484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Electricity Usage Comparison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'Electrict Consumption'!$D$388:$D$393</c:f>
              <c:strCache>
                <c:ptCount val="6"/>
                <c:pt idx="0">
                  <c:v>2018/19</c:v>
                </c:pt>
                <c:pt idx="1">
                  <c:v>2019/20</c:v>
                </c:pt>
                <c:pt idx="2">
                  <c:v>2020/21</c:v>
                </c:pt>
                <c:pt idx="3">
                  <c:v>2021/22</c:v>
                </c:pt>
                <c:pt idx="4">
                  <c:v>2022/23</c:v>
                </c:pt>
                <c:pt idx="5">
                  <c:v>2023/24</c:v>
                </c:pt>
              </c:strCache>
            </c:strRef>
          </c:cat>
          <c:val>
            <c:numRef>
              <c:f>'Electrict Consumption'!$E$388:$E$393</c:f>
              <c:numCache>
                <c:formatCode>_-* #,##0_-;\-* #,##0_-;_-* "-"??_-;_-@_-</c:formatCode>
                <c:ptCount val="6"/>
                <c:pt idx="0">
                  <c:v>14907532.999995578</c:v>
                </c:pt>
                <c:pt idx="1">
                  <c:v>14665855.799995683</c:v>
                </c:pt>
                <c:pt idx="2">
                  <c:v>12644486.19999571</c:v>
                </c:pt>
                <c:pt idx="3">
                  <c:v>14015206.199995575</c:v>
                </c:pt>
                <c:pt idx="4">
                  <c:v>12676252.849995453</c:v>
                </c:pt>
                <c:pt idx="5">
                  <c:v>12463787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03-465F-9A89-D5DBEAB3A3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8347184"/>
        <c:axId val="888352584"/>
      </c:barChart>
      <c:catAx>
        <c:axId val="88834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8352584"/>
        <c:crosses val="autoZero"/>
        <c:auto val="1"/>
        <c:lblAlgn val="ctr"/>
        <c:lblOffset val="100"/>
        <c:noMultiLvlLbl val="0"/>
      </c:catAx>
      <c:valAx>
        <c:axId val="888352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8347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B217B-53FB-5DE4-7FC3-9FD63F92F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0B3D6E-7F0F-C79C-8F4C-A00830A1D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F0A7B-D0AA-1F66-9FA7-4B3CCD49A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C638-2781-436B-9B20-6DA7CC7E3FF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00C33-9A9E-6371-26CA-39713F6DF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C5BA5-D678-8E56-A7A5-997BC5F40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4A9F-29E6-4653-8FC4-52D870ADB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544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B5B8-6ABB-B009-5D04-7B13FEC1F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67112E-16AC-C6BD-EE03-6BEFDF5A98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78976-9A8E-7637-4131-3999F4AED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C638-2781-436B-9B20-6DA7CC7E3FF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0C4F4-DA04-639A-FCFF-6EF0B7B0F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4E634-D576-47EC-F1EC-045876F7F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4A9F-29E6-4653-8FC4-52D870ADB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43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558353-3CD1-A4FB-7FED-9C31025F68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50888C-FC58-4D8E-C1B2-7EA1F9440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61646-6D5D-5A02-6A66-E69088910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C638-2781-436B-9B20-6DA7CC7E3FF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34A86-2D09-0638-2976-410C94BA5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C6392-961A-8F74-4046-C38698CFB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4A9F-29E6-4653-8FC4-52D870ADB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28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FA29A-41EB-0A57-4FC4-0E39F3397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D8A4D-B539-2B8E-82F3-4D3D85405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AF108-6ACA-CC5F-A329-9D323496F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C638-2781-436B-9B20-6DA7CC7E3FF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17521-0BB8-6445-5279-24A86CB8C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C6499-7B26-069A-89E6-9165F3C3C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4A9F-29E6-4653-8FC4-52D870ADB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28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E7B64-7E4D-20C9-927E-9BCAE520D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D41561-73C0-F6FC-7E6B-EA8F18DDD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508BE-3462-2FA8-1B9C-FCBEFA221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C638-2781-436B-9B20-6DA7CC7E3FF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2C78F-CF5A-E7F8-F59E-3CDC12A0B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34823-9F03-9F6F-F016-20B0585B3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4A9F-29E6-4653-8FC4-52D870ADB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26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3D770-0E5B-70AE-62FC-8BC34E829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5440F-B3F5-630A-4404-3325128A62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630CD-3790-9023-655D-341DDF339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4275B-0DE0-C65D-2C54-703FBFC2A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C638-2781-436B-9B20-6DA7CC7E3FF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1A781-9DC6-2FA5-CFC0-4697576D3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405E1-B509-0C42-3A35-F9289736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4A9F-29E6-4653-8FC4-52D870ADB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130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57FA2-86F4-8B68-F2B9-8259289FD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B6266-AC78-A19B-88D7-47C212E44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32B315-3A46-C15E-3500-F8EC15DF6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1A22F3-9A25-E114-638B-521BBB6F51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511DC9-1A64-E1BE-F6F5-F5E9460413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4F77E7-FD58-FB8D-9435-77E3E4D69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C638-2781-436B-9B20-6DA7CC7E3FF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69C91C-C5E6-1138-C080-D544B83E8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F05FAA-050C-9C6A-129C-97B6FF306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4A9F-29E6-4653-8FC4-52D870ADB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33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332EB-B158-373F-99FD-B23E236DB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C43628-466F-1404-D594-C11E7213D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C638-2781-436B-9B20-6DA7CC7E3FF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80494B-927E-75B1-6E2C-0E837059B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9CA940-5632-D301-D9F2-02B4DA427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4A9F-29E6-4653-8FC4-52D870ADB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625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BD870C-7EFB-EBE5-0F94-A5CD0F058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C638-2781-436B-9B20-6DA7CC7E3FF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0FFD39-5F6D-348C-B7F4-1A3A1A55D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2F3536-87CA-C87F-0676-791E36DAE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4A9F-29E6-4653-8FC4-52D870ADB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870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50938-44FD-FC11-60FB-06C19C151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9C924-EDA2-05AC-8B1B-2B77EB747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5EFC33-B4FA-9E9C-1B63-990C5AC75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E19151-456D-9FFC-B451-8DA6B3C4D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C638-2781-436B-9B20-6DA7CC7E3FF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587B8-69E3-BE39-EFD5-E2C89FC22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88123-1D98-AD7A-1919-BF155A3D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4A9F-29E6-4653-8FC4-52D870ADB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0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CAEAE-49FA-6E2F-C461-DFC248294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E2D3C3-BD85-7641-458B-58C81927AE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52CF58-5F97-86B4-3464-CDA7F4327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DAB96-5912-1D09-D94A-C11BBE637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C638-2781-436B-9B20-6DA7CC7E3FF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1B3B0-89A8-0475-1CA2-52BE83AD5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CD125-3484-FA9B-2996-37A1AC557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4A9F-29E6-4653-8FC4-52D870ADB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32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F474FC-371B-AA4F-0816-82A700C84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EA5CE9-6F0A-1080-8A36-DCF1EA0AF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93482-C282-D4E1-96F5-1C07E437F8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6C638-2781-436B-9B20-6DA7CC7E3FF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69A7C-761C-1F48-2687-CCA52AAA8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838D1-C5C0-9039-5165-330070ACE7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724A9F-29E6-4653-8FC4-52D870ADB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67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ohn.sharp@bradford.gov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Reducing Energy Demand in Bradford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200" dirty="0"/>
              <a:t>John Sharp</a:t>
            </a:r>
          </a:p>
          <a:p>
            <a:pPr marL="0" indent="0" algn="ctr">
              <a:buNone/>
            </a:pPr>
            <a:endParaRPr lang="en-GB" sz="3200" dirty="0"/>
          </a:p>
          <a:p>
            <a:pPr marL="0" indent="0" algn="ctr">
              <a:buNone/>
            </a:pPr>
            <a:r>
              <a:rPr lang="en-GB" sz="3200" dirty="0"/>
              <a:t>Energy Team Manager</a:t>
            </a:r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62525"/>
            <a:ext cx="12192000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775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Approach – Best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Internal – find out from teams what has been tried in the past - build on success – if it worked in the past - use it again</a:t>
            </a:r>
          </a:p>
          <a:p>
            <a:r>
              <a:rPr lang="en-GB" dirty="0"/>
              <a:t>External – regular communications with other councils, public sector organisations, trade bodies (REA), private sector, companies and individuals</a:t>
            </a:r>
          </a:p>
          <a:p>
            <a:r>
              <a:rPr lang="en-GB" dirty="0"/>
              <a:t>APSE – annual event (very good) – presentations and peer discussions</a:t>
            </a:r>
          </a:p>
          <a:p>
            <a:r>
              <a:rPr lang="en-GB" dirty="0"/>
              <a:t>APSE – informal dinners, regional events and internal expertise</a:t>
            </a:r>
          </a:p>
          <a:p>
            <a:r>
              <a:rPr lang="en-GB" dirty="0"/>
              <a:t>Only useful if you do something with the knowledge</a:t>
            </a:r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284"/>
            <a:ext cx="12192000" cy="88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584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8322"/>
          </a:xfrm>
        </p:spPr>
        <p:txBody>
          <a:bodyPr/>
          <a:lstStyle/>
          <a:p>
            <a:r>
              <a:rPr lang="en-GB" b="1" dirty="0"/>
              <a:t>Actions -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448"/>
            <a:ext cx="10515600" cy="4923515"/>
          </a:xfrm>
        </p:spPr>
        <p:txBody>
          <a:bodyPr/>
          <a:lstStyle/>
          <a:p>
            <a:r>
              <a:rPr lang="en-GB" dirty="0"/>
              <a:t>Optimised heating/lighting plan for each building</a:t>
            </a:r>
          </a:p>
          <a:p>
            <a:r>
              <a:rPr lang="en-GB" dirty="0"/>
              <a:t>Sensors (movement, heat, noise, CO2) – sports halls 40% reduction</a:t>
            </a:r>
          </a:p>
          <a:p>
            <a:r>
              <a:rPr lang="en-GB" dirty="0"/>
              <a:t>Selective lighting controls – sports pitches 30-50% reduction</a:t>
            </a:r>
          </a:p>
          <a:p>
            <a:r>
              <a:rPr lang="en-GB" dirty="0"/>
              <a:t>Radiator additive (Delta-T) - 10 to 30% reduction in gas usage</a:t>
            </a:r>
          </a:p>
          <a:p>
            <a:r>
              <a:rPr lang="en-GB" dirty="0"/>
              <a:t>Smart electric motors for air handling units – 35% reduction</a:t>
            </a:r>
          </a:p>
          <a:p>
            <a:r>
              <a:rPr lang="en-GB" dirty="0"/>
              <a:t>Controllable LED lighting – lighting levels set by specific areas – 3-4 year paybacks – better lighting conditions for individuals</a:t>
            </a:r>
          </a:p>
          <a:p>
            <a:endParaRPr lang="en-GB" dirty="0"/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5446"/>
            <a:ext cx="12192000" cy="1032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744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Impacts – Gas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2233"/>
            <a:ext cx="10515600" cy="4794730"/>
          </a:xfrm>
        </p:spPr>
        <p:txBody>
          <a:bodyPr/>
          <a:lstStyle/>
          <a:p>
            <a:r>
              <a:rPr lang="en-GB" dirty="0"/>
              <a:t>Since peak in 2019/20 – reduction of 18.5%</a:t>
            </a:r>
          </a:p>
          <a:p>
            <a:r>
              <a:rPr lang="en-GB" dirty="0"/>
              <a:t>Since 2021/22 – reduction of 13.1%</a:t>
            </a:r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0948"/>
            <a:ext cx="12192000" cy="1127051"/>
          </a:xfrm>
          <a:prstGeom prst="rect">
            <a:avLst/>
          </a:prstGeom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1A0CD72-1F14-9928-1174-CAAA34F2EAB1}"/>
              </a:ext>
            </a:extLst>
          </p:cNvPr>
          <p:cNvGraphicFramePr>
            <a:graphicFrameLocks/>
          </p:cNvGraphicFramePr>
          <p:nvPr/>
        </p:nvGraphicFramePr>
        <p:xfrm>
          <a:off x="964058" y="2339218"/>
          <a:ext cx="6340868" cy="3391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3090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1963"/>
            <a:ext cx="10515600" cy="832626"/>
          </a:xfrm>
        </p:spPr>
        <p:txBody>
          <a:bodyPr/>
          <a:lstStyle/>
          <a:p>
            <a:r>
              <a:rPr lang="en-GB" b="1" dirty="0"/>
              <a:t>Impacts – Electricity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172"/>
            <a:ext cx="10515600" cy="4879791"/>
          </a:xfrm>
        </p:spPr>
        <p:txBody>
          <a:bodyPr/>
          <a:lstStyle/>
          <a:p>
            <a:r>
              <a:rPr lang="en-GB" dirty="0"/>
              <a:t>Since peak in 2019/20 – reduction of 15.0%</a:t>
            </a:r>
          </a:p>
          <a:p>
            <a:r>
              <a:rPr lang="en-GB" dirty="0"/>
              <a:t>Since 2021/22 – reduction of 11.1%</a:t>
            </a:r>
          </a:p>
          <a:p>
            <a:endParaRPr lang="en-GB" dirty="0"/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9804"/>
            <a:ext cx="12192000" cy="978196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B4B74E8-1DE0-9EED-71C7-AFB80ED5EA2C}"/>
              </a:ext>
            </a:extLst>
          </p:cNvPr>
          <p:cNvGraphicFramePr>
            <a:graphicFrameLocks/>
          </p:cNvGraphicFramePr>
          <p:nvPr/>
        </p:nvGraphicFramePr>
        <p:xfrm>
          <a:off x="838199" y="2216888"/>
          <a:ext cx="6559193" cy="3662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718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Impacts – CO2 Emissions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Scopes 1 and 2 plus small number of easily measurable scope 3s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2018/19 – 47,446 tonnes CO2e </a:t>
            </a:r>
          </a:p>
          <a:p>
            <a:r>
              <a:rPr lang="en-GB" dirty="0"/>
              <a:t>2022/23 – 21,432 tonnes CO2e</a:t>
            </a:r>
          </a:p>
          <a:p>
            <a:r>
              <a:rPr lang="en-GB" dirty="0"/>
              <a:t>55% CO2 emission reduction in last 5 years</a:t>
            </a:r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83658"/>
            <a:ext cx="12192000" cy="1474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951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Domestic Retrofit Programmes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LAD 3, ECO 4, ECO Flex, GBIS, new UK government Warm Homes and pilot projects</a:t>
            </a:r>
          </a:p>
          <a:p>
            <a:r>
              <a:rPr lang="en-GB" dirty="0"/>
              <a:t>Solutions based on technology and approaches we know works and that the local supply chain can deliver at scale</a:t>
            </a:r>
          </a:p>
          <a:p>
            <a:r>
              <a:rPr lang="en-GB" dirty="0"/>
              <a:t>Fabric first approach – not only improves thermal efficiency but also enhances the experience of living in the property</a:t>
            </a:r>
          </a:p>
          <a:p>
            <a:r>
              <a:rPr lang="en-GB" dirty="0"/>
              <a:t>Pilot project with WYCA – using practical experience of solutions we have tried in BMDC estate and replicating in domestic homes</a:t>
            </a:r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83658"/>
            <a:ext cx="12192000" cy="1474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733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Domestic Retrofit Programmes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0444"/>
            <a:ext cx="10515600" cy="4351338"/>
          </a:xfrm>
        </p:spPr>
        <p:txBody>
          <a:bodyPr/>
          <a:lstStyle/>
          <a:p>
            <a:r>
              <a:rPr lang="en-GB" dirty="0"/>
              <a:t>Aim is to have cost effective solutions that reduce energy usage, increase deployment of renewable energy (solar PV) and improve comfort levels and living conditions for users</a:t>
            </a:r>
          </a:p>
          <a:p>
            <a:r>
              <a:rPr lang="en-GB" dirty="0"/>
              <a:t>Solutions include internal insulation, draught proofing, low temperature fan assisted radiators, building energy management systems, smart TRVs, smart air bricks, radiator additives and low carbon hot water</a:t>
            </a:r>
          </a:p>
          <a:p>
            <a:r>
              <a:rPr lang="en-GB" dirty="0"/>
              <a:t>Prepare buildings for the next stage of deployment of renewable and low carbon heating options – heat network or heat pumps</a:t>
            </a:r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83658"/>
            <a:ext cx="12192000" cy="1474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676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119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0158"/>
            <a:ext cx="10515600" cy="5046806"/>
          </a:xfrm>
        </p:spPr>
        <p:txBody>
          <a:bodyPr/>
          <a:lstStyle/>
          <a:p>
            <a:r>
              <a:rPr lang="en-GB" dirty="0"/>
              <a:t>Public sector processes including IT, procurement and legal</a:t>
            </a:r>
          </a:p>
          <a:p>
            <a:r>
              <a:rPr lang="en-GB" dirty="0"/>
              <a:t>Silo approach</a:t>
            </a:r>
          </a:p>
          <a:p>
            <a:r>
              <a:rPr lang="en-GB" dirty="0"/>
              <a:t>Early comprehensive engagement on projects</a:t>
            </a:r>
          </a:p>
          <a:p>
            <a:r>
              <a:rPr lang="en-GB" dirty="0"/>
              <a:t>Lack of joined up thinking with strategies/plans linking to objectives</a:t>
            </a:r>
          </a:p>
          <a:p>
            <a:r>
              <a:rPr lang="en-GB" dirty="0"/>
              <a:t>Poorly designed and delivered projects – value engineering?</a:t>
            </a:r>
          </a:p>
          <a:p>
            <a:r>
              <a:rPr lang="en-GB" dirty="0"/>
              <a:t>Budgets</a:t>
            </a:r>
          </a:p>
          <a:p>
            <a:r>
              <a:rPr lang="en-GB" dirty="0"/>
              <a:t>Funding applications</a:t>
            </a:r>
          </a:p>
          <a:p>
            <a:r>
              <a:rPr lang="en-GB" dirty="0"/>
              <a:t>Lack of sharing of knowledge and best practice</a:t>
            </a:r>
          </a:p>
          <a:p>
            <a:endParaRPr lang="en-GB" dirty="0"/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27842"/>
            <a:ext cx="12192000" cy="113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494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/>
          <a:lstStyle/>
          <a:p>
            <a:r>
              <a:rPr lang="en-GB" b="1" dirty="0"/>
              <a:t>What next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2061"/>
            <a:ext cx="10515600" cy="4923516"/>
          </a:xfrm>
        </p:spPr>
        <p:txBody>
          <a:bodyPr>
            <a:normAutofit/>
          </a:bodyPr>
          <a:lstStyle/>
          <a:p>
            <a:r>
              <a:rPr lang="en-GB" dirty="0"/>
              <a:t>Further optimisation of heating and lighting plans</a:t>
            </a:r>
          </a:p>
          <a:p>
            <a:r>
              <a:rPr lang="en-GB" dirty="0"/>
              <a:t>Continued deployment of BEMS, smart sensors and radiator additives</a:t>
            </a:r>
          </a:p>
          <a:p>
            <a:r>
              <a:rPr lang="en-GB" dirty="0"/>
              <a:t>Vortex kit for wet heating systems – in trial phase</a:t>
            </a:r>
          </a:p>
          <a:p>
            <a:r>
              <a:rPr lang="en-GB" dirty="0"/>
              <a:t>Ceramic micro-filtration systems for pools – due 2025 – 30-40%</a:t>
            </a:r>
          </a:p>
          <a:p>
            <a:r>
              <a:rPr lang="en-GB" dirty="0"/>
              <a:t>Solar PV – solar farms and buildings – gradual deployment</a:t>
            </a:r>
          </a:p>
          <a:p>
            <a:r>
              <a:rPr lang="en-GB" dirty="0"/>
              <a:t>District Heat Network – contract negotiation</a:t>
            </a:r>
          </a:p>
          <a:p>
            <a:r>
              <a:rPr lang="en-GB" dirty="0" err="1"/>
              <a:t>HyBradford</a:t>
            </a:r>
            <a:r>
              <a:rPr lang="en-GB" dirty="0"/>
              <a:t> – advanced fuel facility</a:t>
            </a:r>
          </a:p>
          <a:p>
            <a:r>
              <a:rPr lang="en-GB" dirty="0"/>
              <a:t>Co-ordinated estates and energy strategies/plans with BMDC plans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0948"/>
            <a:ext cx="12192000" cy="1127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505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dirty="0"/>
              <a:t>Thank you </a:t>
            </a:r>
          </a:p>
          <a:p>
            <a:pPr marL="0" indent="0" algn="ctr">
              <a:buNone/>
            </a:pPr>
            <a:endParaRPr lang="en-GB" sz="4800" dirty="0"/>
          </a:p>
          <a:p>
            <a:pPr marL="0" indent="0" algn="ctr">
              <a:buNone/>
            </a:pPr>
            <a:r>
              <a:rPr lang="en-GB" sz="4800" dirty="0"/>
              <a:t>John Sharp</a:t>
            </a:r>
          </a:p>
          <a:p>
            <a:pPr marL="0" indent="0" algn="ctr">
              <a:buNone/>
            </a:pPr>
            <a:r>
              <a:rPr lang="en-GB" sz="3200" dirty="0">
                <a:hlinkClick r:id="rId2"/>
              </a:rPr>
              <a:t>John.sharp@bradford.gov.uk</a:t>
            </a:r>
            <a:r>
              <a:rPr lang="en-GB" sz="3200" dirty="0"/>
              <a:t> </a:t>
            </a:r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83658"/>
            <a:ext cx="12192000" cy="1474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41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Approach, Actions and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  <a:p>
            <a:r>
              <a:rPr lang="en-GB" dirty="0"/>
              <a:t>Structure and team</a:t>
            </a:r>
          </a:p>
          <a:p>
            <a:r>
              <a:rPr lang="en-GB" dirty="0"/>
              <a:t>Approach</a:t>
            </a:r>
          </a:p>
          <a:p>
            <a:r>
              <a:rPr lang="en-GB" dirty="0"/>
              <a:t>Actions</a:t>
            </a:r>
          </a:p>
          <a:p>
            <a:r>
              <a:rPr lang="en-GB" dirty="0"/>
              <a:t>Impacts</a:t>
            </a:r>
          </a:p>
          <a:p>
            <a:r>
              <a:rPr lang="en-GB" dirty="0"/>
              <a:t>Challenges</a:t>
            </a:r>
          </a:p>
          <a:p>
            <a:r>
              <a:rPr lang="en-GB" dirty="0"/>
              <a:t>Next steps</a:t>
            </a:r>
          </a:p>
          <a:p>
            <a:endParaRPr lang="en-GB" dirty="0"/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83658"/>
            <a:ext cx="12192000" cy="1474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666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1504"/>
            <a:ext cx="10515600" cy="4351338"/>
          </a:xfrm>
        </p:spPr>
        <p:txBody>
          <a:bodyPr/>
          <a:lstStyle/>
          <a:p>
            <a:r>
              <a:rPr lang="en-GB" dirty="0"/>
              <a:t>150 Main buildings</a:t>
            </a:r>
          </a:p>
          <a:p>
            <a:r>
              <a:rPr lang="en-GB" dirty="0"/>
              <a:t>Influence 200 schools</a:t>
            </a:r>
          </a:p>
          <a:p>
            <a:r>
              <a:rPr lang="en-GB" dirty="0"/>
              <a:t>Hundreds of sports pavilions, small buildings and pieces of land</a:t>
            </a:r>
          </a:p>
          <a:p>
            <a:r>
              <a:rPr lang="en-GB" dirty="0"/>
              <a:t>BMDC has over 8,000 employees</a:t>
            </a:r>
          </a:p>
          <a:p>
            <a:r>
              <a:rPr lang="en-GB" dirty="0"/>
              <a:t>Wide variety of building types</a:t>
            </a:r>
          </a:p>
          <a:p>
            <a:r>
              <a:rPr lang="en-GB" dirty="0"/>
              <a:t>High level of listed and thermally inefficient buildings</a:t>
            </a:r>
          </a:p>
          <a:p>
            <a:r>
              <a:rPr lang="en-GB" dirty="0"/>
              <a:t>Disposal plan to bring in capital receipts</a:t>
            </a:r>
          </a:p>
          <a:p>
            <a:endParaRPr lang="en-GB" dirty="0"/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83658"/>
            <a:ext cx="12192000" cy="1474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3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0193E-6893-8A28-DDFE-EF58C4F10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6403"/>
          </a:xfrm>
        </p:spPr>
        <p:txBody>
          <a:bodyPr/>
          <a:lstStyle/>
          <a:p>
            <a:r>
              <a:rPr lang="en-GB" b="1" dirty="0"/>
              <a:t>Structure and Energy Team</a:t>
            </a:r>
          </a:p>
        </p:txBody>
      </p:sp>
      <p:sp>
        <p:nvSpPr>
          <p:cNvPr id="51" name="Content Placeholder 50">
            <a:extLst>
              <a:ext uri="{FF2B5EF4-FFF2-40B4-BE49-F238E27FC236}">
                <a16:creationId xmlns:a16="http://schemas.microsoft.com/office/drawing/2014/main" id="{E1386D5A-52E8-970D-FA34-AB26228F9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9CC0EA3F-B091-7FAD-0B65-FDF98BC96D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8624" y="1337320"/>
            <a:ext cx="8056759" cy="532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039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Energy Team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8930"/>
            <a:ext cx="10515600" cy="47180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Target – net-zero carbon by 2038 – 10% CO2 emission reductions pa</a:t>
            </a:r>
          </a:p>
          <a:p>
            <a:r>
              <a:rPr lang="en-GB" dirty="0"/>
              <a:t>Energy management – BMDC buildings and estate</a:t>
            </a:r>
          </a:p>
          <a:p>
            <a:r>
              <a:rPr lang="en-GB" dirty="0"/>
              <a:t>Carbon reduction – EPCs, DECs</a:t>
            </a:r>
          </a:p>
          <a:p>
            <a:r>
              <a:rPr lang="en-GB" dirty="0"/>
              <a:t>Utilities contracts and billing</a:t>
            </a:r>
          </a:p>
          <a:p>
            <a:r>
              <a:rPr lang="en-GB" dirty="0"/>
              <a:t>Provision of data</a:t>
            </a:r>
          </a:p>
          <a:p>
            <a:r>
              <a:rPr lang="en-GB" dirty="0"/>
              <a:t>Domestic housing retrofit – LAD3, ECO4, ECO-Flex, GBIS, new UK government warm homes projects and Pilot programmes</a:t>
            </a:r>
          </a:p>
          <a:p>
            <a:r>
              <a:rPr lang="en-GB" dirty="0"/>
              <a:t>Renewable energy projects</a:t>
            </a:r>
          </a:p>
          <a:p>
            <a:r>
              <a:rPr lang="en-GB" dirty="0"/>
              <a:t>Electric vehicle charging points</a:t>
            </a:r>
          </a:p>
          <a:p>
            <a:endParaRPr lang="en-GB" dirty="0"/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5995"/>
            <a:ext cx="12192000" cy="1012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516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Approach – Main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9479"/>
            <a:ext cx="10515600" cy="4697484"/>
          </a:xfrm>
        </p:spPr>
        <p:txBody>
          <a:bodyPr/>
          <a:lstStyle/>
          <a:p>
            <a:pPr marL="0" indent="0" algn="ctr">
              <a:buNone/>
            </a:pPr>
            <a:endParaRPr lang="en-GB" sz="3600" b="1" dirty="0"/>
          </a:p>
          <a:p>
            <a:pPr marL="0" indent="0" algn="ctr">
              <a:buNone/>
            </a:pPr>
            <a:endParaRPr lang="en-GB" sz="3600" b="1" dirty="0"/>
          </a:p>
          <a:p>
            <a:pPr marL="0" indent="0" algn="ctr">
              <a:buNone/>
            </a:pPr>
            <a:r>
              <a:rPr lang="en-GB" sz="3600" b="1" dirty="0"/>
              <a:t>The lowest carbon kwh is the one you never use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600" b="1" dirty="0"/>
              <a:t>The cheapest kwh is the one you don’t use</a:t>
            </a:r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91882"/>
            <a:ext cx="12192000" cy="116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30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5855"/>
          </a:xfrm>
        </p:spPr>
        <p:txBody>
          <a:bodyPr/>
          <a:lstStyle/>
          <a:p>
            <a:r>
              <a:rPr lang="en-GB" b="1" dirty="0"/>
              <a:t>Approach - plans and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0980"/>
            <a:ext cx="10515600" cy="5015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Plans</a:t>
            </a:r>
          </a:p>
          <a:p>
            <a:r>
              <a:rPr lang="en-GB" dirty="0"/>
              <a:t>Heating plan – signed off by council executive – sets parameters</a:t>
            </a:r>
          </a:p>
          <a:p>
            <a:r>
              <a:rPr lang="en-GB" dirty="0"/>
              <a:t>Sustainable Design Guide – must be adhered to in all new projects</a:t>
            </a:r>
          </a:p>
          <a:p>
            <a:r>
              <a:rPr lang="en-GB" dirty="0"/>
              <a:t>Small projects budget of £500k plus each year</a:t>
            </a:r>
          </a:p>
          <a:p>
            <a:pPr marL="0" indent="0">
              <a:buNone/>
            </a:pPr>
            <a:r>
              <a:rPr lang="en-GB" b="1" dirty="0"/>
              <a:t>People</a:t>
            </a:r>
          </a:p>
          <a:p>
            <a:r>
              <a:rPr lang="en-GB" dirty="0"/>
              <a:t>Energy Team Staff, Built Environment Colleagues and other departments – understand and use capabilities, experience/expertise</a:t>
            </a:r>
          </a:p>
          <a:p>
            <a:r>
              <a:rPr lang="en-GB" dirty="0"/>
              <a:t>Customers – listen to, act on issues, educate and inform</a:t>
            </a:r>
          </a:p>
          <a:p>
            <a:r>
              <a:rPr lang="en-GB" dirty="0"/>
              <a:t>Psychology of heating</a:t>
            </a:r>
          </a:p>
          <a:p>
            <a:endParaRPr lang="en-GB" dirty="0"/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8463"/>
            <a:ext cx="12192000" cy="91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582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387"/>
          </a:xfrm>
        </p:spPr>
        <p:txBody>
          <a:bodyPr/>
          <a:lstStyle/>
          <a:p>
            <a:r>
              <a:rPr lang="en-GB" b="1" dirty="0"/>
              <a:t>Approach – data and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706"/>
            <a:ext cx="10515600" cy="5026257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Data</a:t>
            </a:r>
          </a:p>
          <a:p>
            <a:r>
              <a:rPr lang="en-GB" dirty="0"/>
              <a:t>Monthly updates – gas and electricity - overall and individual building</a:t>
            </a:r>
          </a:p>
          <a:p>
            <a:r>
              <a:rPr lang="en-GB" dirty="0"/>
              <a:t>Monitor, identify issues, measure impacts of changes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Building Energy Management Systems</a:t>
            </a:r>
          </a:p>
          <a:p>
            <a:r>
              <a:rPr lang="en-GB" b="1" dirty="0"/>
              <a:t>100 of our main buildings </a:t>
            </a:r>
            <a:r>
              <a:rPr lang="en-GB" dirty="0"/>
              <a:t>- Real time monitoring of temperatures in buildings – reporting over a period of time</a:t>
            </a:r>
          </a:p>
          <a:p>
            <a:r>
              <a:rPr lang="en-GB" dirty="0"/>
              <a:t>Able to optimise heating and lighting plans for each building</a:t>
            </a:r>
          </a:p>
          <a:p>
            <a:r>
              <a:rPr lang="en-GB" dirty="0"/>
              <a:t>Replicate and measure impacts of potential solutions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0656"/>
            <a:ext cx="12192000" cy="83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225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17E6-9C68-DF4D-8342-0E31F1D18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/>
          <a:lstStyle/>
          <a:p>
            <a:r>
              <a:rPr lang="en-GB" b="1" dirty="0"/>
              <a:t>Approach – Technology and Industry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005A-0A75-C505-F099-56011E00B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2899"/>
            <a:ext cx="10515600" cy="4944064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Technology</a:t>
            </a:r>
          </a:p>
          <a:p>
            <a:r>
              <a:rPr lang="en-GB" dirty="0"/>
              <a:t>Work closely with companies (many local) to identify, test and trial solutions</a:t>
            </a:r>
          </a:p>
          <a:p>
            <a:r>
              <a:rPr lang="en-GB" dirty="0"/>
              <a:t>Be open to staff bringing in potential solutions </a:t>
            </a:r>
          </a:p>
          <a:p>
            <a:r>
              <a:rPr lang="en-GB" dirty="0"/>
              <a:t>Be open to companies bringing in potential solutions</a:t>
            </a:r>
          </a:p>
          <a:p>
            <a:r>
              <a:rPr lang="en-GB" dirty="0"/>
              <a:t>Look for low cost – high impact solutions that can be rolled out across estate – value for money</a:t>
            </a:r>
          </a:p>
          <a:p>
            <a:r>
              <a:rPr lang="en-GB" dirty="0"/>
              <a:t>Be prepared to make mistakes</a:t>
            </a:r>
          </a:p>
        </p:txBody>
      </p:sp>
      <p:pic>
        <p:nvPicPr>
          <p:cNvPr id="4" name="Picture 3" descr="Footer.png">
            <a:extLst>
              <a:ext uri="{FF2B5EF4-FFF2-40B4-BE49-F238E27FC236}">
                <a16:creationId xmlns:a16="http://schemas.microsoft.com/office/drawing/2014/main" id="{FF4A4671-05D5-38BE-66D2-DA0AB34DD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83658"/>
            <a:ext cx="12192000" cy="1474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0166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910</Words>
  <Application>Microsoft Office PowerPoint</Application>
  <PresentationFormat>Widescreen</PresentationFormat>
  <Paragraphs>121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Aptos</vt:lpstr>
      <vt:lpstr>Aptos Display</vt:lpstr>
      <vt:lpstr>Arial</vt:lpstr>
      <vt:lpstr>1_Office Theme</vt:lpstr>
      <vt:lpstr>Reducing Energy Demand in Bradford</vt:lpstr>
      <vt:lpstr>Approach, Actions and Impacts</vt:lpstr>
      <vt:lpstr>Introduction</vt:lpstr>
      <vt:lpstr>Structure and Energy Team</vt:lpstr>
      <vt:lpstr>Energy Team Activities</vt:lpstr>
      <vt:lpstr>Approach – Main Principles</vt:lpstr>
      <vt:lpstr>Approach - plans and people</vt:lpstr>
      <vt:lpstr>Approach – data and control</vt:lpstr>
      <vt:lpstr>Approach – Technology and Industry</vt:lpstr>
      <vt:lpstr>Approach – Best practice</vt:lpstr>
      <vt:lpstr>Actions - impacts</vt:lpstr>
      <vt:lpstr>Impacts – Gas usage</vt:lpstr>
      <vt:lpstr>Impacts – Electricity usage</vt:lpstr>
      <vt:lpstr>Impacts – CO2 Emissions</vt:lpstr>
      <vt:lpstr>Domestic Retrofit Programmes</vt:lpstr>
      <vt:lpstr>Domestic Retrofit Programmes</vt:lpstr>
      <vt:lpstr>Challenges</vt:lpstr>
      <vt:lpstr>What next</vt:lpstr>
      <vt:lpstr>PowerPoint Presentation</vt:lpstr>
    </vt:vector>
  </TitlesOfParts>
  <Company>Tees Valley Combined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Katie Clarke</dc:creator>
  <cp:lastModifiedBy>Katie Clarke</cp:lastModifiedBy>
  <cp:revision>1</cp:revision>
  <dcterms:created xsi:type="dcterms:W3CDTF">2024-11-18T10:14:06Z</dcterms:created>
  <dcterms:modified xsi:type="dcterms:W3CDTF">2024-11-18T10:14:37Z</dcterms:modified>
</cp:coreProperties>
</file>